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0"/>
  </p:notesMasterIdLst>
  <p:handoutMasterIdLst>
    <p:handoutMasterId r:id="rId21"/>
  </p:handoutMasterIdLst>
  <p:sldIdLst>
    <p:sldId id="10732" r:id="rId2"/>
    <p:sldId id="10954" r:id="rId3"/>
    <p:sldId id="10942" r:id="rId4"/>
    <p:sldId id="10924" r:id="rId5"/>
    <p:sldId id="10932" r:id="rId6"/>
    <p:sldId id="10926" r:id="rId7"/>
    <p:sldId id="10968" r:id="rId8"/>
    <p:sldId id="10969" r:id="rId9"/>
    <p:sldId id="10983" r:id="rId10"/>
    <p:sldId id="10970" r:id="rId11"/>
    <p:sldId id="10931" r:id="rId12"/>
    <p:sldId id="10930" r:id="rId13"/>
    <p:sldId id="10928" r:id="rId14"/>
    <p:sldId id="10935" r:id="rId15"/>
    <p:sldId id="10929" r:id="rId16"/>
    <p:sldId id="10971" r:id="rId17"/>
    <p:sldId id="10982" r:id="rId18"/>
    <p:sldId id="10955" r:id="rId19"/>
  </p:sldIdLst>
  <p:sldSz cx="12858750" cy="7232650"/>
  <p:notesSz cx="6858000" cy="9144000"/>
  <p:custDataLst>
    <p:tags r:id="rId2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02">
          <p15:clr>
            <a:srgbClr val="A4A3A4"/>
          </p15:clr>
        </p15:guide>
        <p15:guide id="2" orient="horz" pos="4183">
          <p15:clr>
            <a:srgbClr val="A4A3A4"/>
          </p15:clr>
        </p15:guide>
        <p15:guide id="3" pos="4089">
          <p15:clr>
            <a:srgbClr val="A4A3A4"/>
          </p15:clr>
        </p15:guide>
        <p15:guide id="4" pos="532">
          <p15:clr>
            <a:srgbClr val="A4A3A4"/>
          </p15:clr>
        </p15:guide>
        <p15:guide id="5" pos="7476">
          <p15:clr>
            <a:srgbClr val="A4A3A4"/>
          </p15:clr>
        </p15:guide>
        <p15:guide id="6" pos="693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0E419A"/>
    <a:srgbClr val="FFFFFF"/>
    <a:srgbClr val="383E6B"/>
    <a:srgbClr val="EE7B10"/>
    <a:srgbClr val="283E4E"/>
    <a:srgbClr val="857268"/>
    <a:srgbClr val="949290"/>
    <a:srgbClr val="646C62"/>
    <a:srgbClr val="C082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56" autoAdjust="0"/>
    <p:restoredTop sz="95317" autoAdjust="0"/>
  </p:normalViewPr>
  <p:slideViewPr>
    <p:cSldViewPr>
      <p:cViewPr varScale="1">
        <p:scale>
          <a:sx n="105" d="100"/>
          <a:sy n="105" d="100"/>
        </p:scale>
        <p:origin x="582" y="114"/>
      </p:cViewPr>
      <p:guideLst>
        <p:guide orient="horz" pos="302"/>
        <p:guide orient="horz" pos="4183"/>
        <p:guide pos="4089"/>
        <p:guide pos="532"/>
        <p:guide pos="7476"/>
        <p:guide pos="6932"/>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9" d="100"/>
          <a:sy n="69" d="100"/>
        </p:scale>
        <p:origin x="2826" y="48"/>
      </p:cViewPr>
      <p:guideLst/>
    </p:cSldViewPr>
  </p:notesViewPr>
  <p:gridSpacing cx="60120" cy="6012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印品黑体"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latin typeface="印品黑体" panose="00000500000000000000" pitchFamily="2" charset="-122"/>
              </a:rPr>
              <a:t>2023/1/13</a:t>
            </a:fld>
            <a:endParaRPr lang="zh-CN" altLang="en-US" dirty="0">
              <a:latin typeface="印品黑体"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印品黑体"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latin typeface="印品黑体" panose="00000500000000000000" pitchFamily="2" charset="-122"/>
              </a:rPr>
              <a:t>‹#›</a:t>
            </a:fld>
            <a:endParaRPr lang="zh-CN" altLang="en-US" dirty="0">
              <a:latin typeface="印品黑体"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印品黑体" panose="00000500000000000000" pitchFamily="2"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印品黑体" panose="00000500000000000000" pitchFamily="2" charset="-122"/>
              </a:defRPr>
            </a:lvl1pPr>
          </a:lstStyle>
          <a:p>
            <a:pPr>
              <a:defRPr/>
            </a:pPr>
            <a:fld id="{06024D97-E667-405D-B634-E583E2108D71}" type="datetimeFigureOut">
              <a:rPr lang="zh-CN" altLang="en-US" smtClean="0"/>
              <a:t>2023/1/13</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印品黑体" panose="00000500000000000000" pitchFamily="2" charset="-122"/>
              </a:defRPr>
            </a:lvl1pPr>
          </a:lstStyle>
          <a:p>
            <a:fld id="{418F03C3-53C1-4F10-8DAF-D1F318E96C6E}"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1pPr>
    <a:lvl2pPr marL="4559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2pPr>
    <a:lvl3pPr marL="9131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3pPr>
    <a:lvl4pPr marL="13703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4pPr>
    <a:lvl5pPr marL="18275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9</a:t>
            </a:fld>
            <a:endParaRPr lang="zh-CN" altLang="en-US"/>
          </a:p>
        </p:txBody>
      </p:sp>
    </p:spTree>
    <p:extLst>
      <p:ext uri="{BB962C8B-B14F-4D97-AF65-F5344CB8AC3E}">
        <p14:creationId xmlns:p14="http://schemas.microsoft.com/office/powerpoint/2010/main" val="603976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38086" y="-3"/>
            <a:ext cx="8982578" cy="1024368"/>
          </a:xfrm>
        </p:spPr>
        <p:txBody>
          <a:bodyPr>
            <a:normAutofit/>
          </a:bodyPr>
          <a:lstStyle>
            <a:lvl1pPr algn="ctr">
              <a:defRPr sz="4220"/>
            </a:lvl1pPr>
          </a:lstStyle>
          <a:p>
            <a:r>
              <a:rPr lang="en-US"/>
              <a:t>Click to edit Master title style</a:t>
            </a:r>
            <a:endParaRPr lang="en-GB"/>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D9A3FB-949F-4B3A-BDC9-400100DD86E9}" type="datetimeFigureOut">
              <a:rPr lang="zh-CN" altLang="en-US" smtClean="0"/>
              <a:t>2023/1/13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035824-65D5-478C-9E42-BB7BDE2C2B43}"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endParaRPr lang="zh-CN" altLang="en-US" dirty="0"/>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27406F3C-FA24-4A80-8CD4-EE5698C541FD}"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21248" y="0"/>
            <a:ext cx="12858750" cy="7232650"/>
          </a:xfrm>
          <a:prstGeom prst="rect">
            <a:avLst/>
          </a:prstGeom>
          <a:blipFill dpi="0" rotWithShape="1">
            <a:blip r:embed="rId3">
              <a:extLst>
                <a:ext uri="{BEBA8EAE-BF5A-486C-A8C5-ECC9F3942E4B}">
                  <a14:imgProps xmlns:a14="http://schemas.microsoft.com/office/drawing/2010/main">
                    <a14:imgLayer r:embed="rId4">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t="-12723" b="-58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矩形 3"/>
          <p:cNvSpPr/>
          <p:nvPr/>
        </p:nvSpPr>
        <p:spPr>
          <a:xfrm>
            <a:off x="2758440" y="1527810"/>
            <a:ext cx="10101580" cy="3062605"/>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8" name="矩形 259"/>
          <p:cNvSpPr>
            <a:spLocks noChangeArrowheads="1"/>
          </p:cNvSpPr>
          <p:nvPr/>
        </p:nvSpPr>
        <p:spPr bwMode="auto">
          <a:xfrm>
            <a:off x="3738880" y="1766570"/>
            <a:ext cx="2269656" cy="92333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sz="6000" b="1" kern="5000" dirty="0" smtClean="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单元</a:t>
            </a:r>
            <a:r>
              <a:rPr lang="en-US" altLang="zh-CN" sz="6000" b="1" kern="5000" dirty="0" smtClean="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3</a:t>
            </a:r>
            <a:endParaRPr sz="6000" b="1" kern="5000"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endParaRPr>
          </a:p>
        </p:txBody>
      </p:sp>
      <p:sp>
        <p:nvSpPr>
          <p:cNvPr id="7" name="矩形 259"/>
          <p:cNvSpPr>
            <a:spLocks noChangeArrowheads="1"/>
          </p:cNvSpPr>
          <p:nvPr/>
        </p:nvSpPr>
        <p:spPr bwMode="auto">
          <a:xfrm>
            <a:off x="5768055" y="2826588"/>
            <a:ext cx="6793560" cy="92333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just">
              <a:buNone/>
            </a:pPr>
            <a:r>
              <a:rPr lang="zh-CN" altLang="en-US" sz="6000" b="1" dirty="0" smtClean="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接入</a:t>
            </a:r>
            <a:r>
              <a:rPr lang="en-US" altLang="zh-CN" sz="6000" b="1" dirty="0" smtClean="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WAN</a:t>
            </a:r>
            <a:r>
              <a:rPr lang="zh-CN" altLang="en-US" sz="6000" b="1" dirty="0" smtClean="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技术</a:t>
            </a:r>
            <a:endParaRPr lang="zh-CN" altLang="en-US" sz="6000" b="1"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64519"/>
            <a:ext cx="3948938" cy="430887"/>
          </a:xfrm>
          <a:prstGeom prst="rect">
            <a:avLst/>
          </a:prstGeom>
          <a:noFill/>
        </p:spPr>
        <p:txBody>
          <a:bodyPr wrap="square" lIns="0" tIns="0" rIns="0" bIns="0" rtlCol="0" anchor="ctr">
            <a:spAutoFit/>
          </a:bodyPr>
          <a:lstStyle/>
          <a:p>
            <a:pPr algn="ctr"/>
            <a:r>
              <a:rPr lang="en-US" altLang="zh-CN"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2.PPP</a:t>
            </a:r>
            <a:r>
              <a:rPr lang="zh-CN" altLang="en-US"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协议应用</a:t>
            </a:r>
            <a:endParaRPr lang="zh-CN" altLang="en-US" sz="2800" b="1"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p:cNvPicPr/>
          <p:nvPr/>
        </p:nvPicPr>
        <p:blipFill>
          <a:blip r:embed="rId3"/>
          <a:stretch>
            <a:fillRect/>
          </a:stretch>
        </p:blipFill>
        <p:spPr>
          <a:xfrm>
            <a:off x="8713935" y="2353805"/>
            <a:ext cx="3067050" cy="952500"/>
          </a:xfrm>
          <a:prstGeom prst="rect">
            <a:avLst/>
          </a:prstGeom>
        </p:spPr>
      </p:pic>
      <p:sp>
        <p:nvSpPr>
          <p:cNvPr id="3" name="矩形 2"/>
          <p:cNvSpPr/>
          <p:nvPr/>
        </p:nvSpPr>
        <p:spPr>
          <a:xfrm>
            <a:off x="778095" y="910925"/>
            <a:ext cx="10308848" cy="858377"/>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u"/>
            </a:pP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【例</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3-1-1</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】实验设备包含</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2</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台</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2811</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路由器，</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1</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条串口连接线。串行链路封装为</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PPP</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，在串行链路的</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DCE</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端设置时钟频率为</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64000</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，正确配置</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IP</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地址，测试连通性</a:t>
            </a:r>
            <a:r>
              <a:rPr lang="zh-CN" altLang="zh-CN"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a:t>
            </a:r>
            <a:endParaRPr lang="zh-CN" altLang="zh-CN" sz="1800" kern="100" dirty="0">
              <a:effectLst/>
              <a:latin typeface="新宋体" panose="02010609030101010101" pitchFamily="49" charset="-122"/>
              <a:ea typeface="新宋体" panose="02010609030101010101" pitchFamily="49" charset="-122"/>
              <a:cs typeface="Times New Roman" panose="02020603050405020304" pitchFamily="18" charset="0"/>
            </a:endParaRPr>
          </a:p>
        </p:txBody>
      </p:sp>
      <p:sp>
        <p:nvSpPr>
          <p:cNvPr id="2" name="矩形 1"/>
          <p:cNvSpPr/>
          <p:nvPr/>
        </p:nvSpPr>
        <p:spPr>
          <a:xfrm>
            <a:off x="898335" y="2233565"/>
            <a:ext cx="6429375" cy="3416320"/>
          </a:xfrm>
          <a:prstGeom prst="rect">
            <a:avLst/>
          </a:prstGeom>
        </p:spPr>
        <p:txBody>
          <a:bodyPr>
            <a:spAutoFit/>
          </a:bodyPr>
          <a:lstStyle/>
          <a:p>
            <a:pPr indent="266700" algn="just">
              <a:lnSpc>
                <a:spcPct val="150000"/>
              </a:lnSpc>
              <a:spcAft>
                <a:spcPts val="0"/>
              </a:spcAft>
            </a:pPr>
            <a:r>
              <a:rPr lang="zh-CN" altLang="zh-CN" kern="100" dirty="0">
                <a:latin typeface="等线" panose="02010600030101010101" pitchFamily="2" charset="-122"/>
                <a:ea typeface="仿宋" panose="02010609060101010101" pitchFamily="49" charset="-122"/>
                <a:cs typeface="宋体" panose="02010600030101010101" pitchFamily="2" charset="-122"/>
              </a:rPr>
              <a:t>【配置信息】</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spcAft>
                <a:spcPts val="0"/>
              </a:spcAft>
            </a:pPr>
            <a:r>
              <a:rPr lang="en-US" altLang="zh-CN" kern="100" dirty="0">
                <a:latin typeface="仿宋" panose="02010609060101010101" pitchFamily="49" charset="-122"/>
                <a:ea typeface="等线" panose="02010600030101010101" pitchFamily="2" charset="-122"/>
                <a:cs typeface="宋体" panose="02010600030101010101" pitchFamily="2" charset="-122"/>
              </a:rPr>
              <a:t>STEP 1</a:t>
            </a:r>
            <a:r>
              <a:rPr lang="zh-CN" altLang="zh-CN" kern="100" dirty="0">
                <a:latin typeface="等线" panose="02010600030101010101" pitchFamily="2" charset="-122"/>
                <a:ea typeface="仿宋" panose="02010609060101010101" pitchFamily="49" charset="-122"/>
                <a:cs typeface="宋体" panose="02010600030101010101" pitchFamily="2" charset="-122"/>
              </a:rPr>
              <a:t>：在</a:t>
            </a:r>
            <a:r>
              <a:rPr lang="en-US" altLang="zh-CN" kern="100" dirty="0">
                <a:latin typeface="等线" panose="02010600030101010101" pitchFamily="2" charset="-122"/>
                <a:ea typeface="仿宋" panose="02010609060101010101" pitchFamily="49" charset="-122"/>
                <a:cs typeface="宋体" panose="02010600030101010101" pitchFamily="2" charset="-122"/>
              </a:rPr>
              <a:t>R1</a:t>
            </a:r>
            <a:r>
              <a:rPr lang="zh-CN" altLang="zh-CN" kern="100" dirty="0">
                <a:latin typeface="等线" panose="02010600030101010101" pitchFamily="2" charset="-122"/>
                <a:ea typeface="仿宋" panose="02010609060101010101" pitchFamily="49" charset="-122"/>
                <a:cs typeface="宋体" panose="02010600030101010101" pitchFamily="2" charset="-122"/>
              </a:rPr>
              <a:t>路由器上按要求完成配置</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533400">
              <a:lnSpc>
                <a:spcPct val="150000"/>
              </a:lnSpc>
              <a:spcAft>
                <a:spcPts val="0"/>
              </a:spcAft>
            </a:pPr>
            <a:r>
              <a:rPr lang="en-US" altLang="zh-CN" kern="0" dirty="0">
                <a:latin typeface="仿宋" panose="02010609060101010101" pitchFamily="49" charset="-122"/>
                <a:ea typeface="等线" panose="02010600030101010101" pitchFamily="2" charset="-122"/>
                <a:cs typeface="宋体" panose="02010600030101010101" pitchFamily="2" charset="-122"/>
              </a:rPr>
              <a:t>interface Serial0/0/0</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marL="266700" indent="533400">
              <a:lnSpc>
                <a:spcPct val="150000"/>
              </a:lnSpc>
              <a:spcAft>
                <a:spcPts val="0"/>
              </a:spcAft>
            </a:pPr>
            <a:r>
              <a:rPr lang="en-US" altLang="zh-CN" kern="0" dirty="0">
                <a:latin typeface="仿宋" panose="02010609060101010101" pitchFamily="49" charset="-122"/>
                <a:ea typeface="等线" panose="02010600030101010101" pitchFamily="2" charset="-122"/>
                <a:cs typeface="宋体" panose="02010600030101010101" pitchFamily="2" charset="-122"/>
              </a:rPr>
              <a:t>encapsulation </a:t>
            </a:r>
            <a:r>
              <a:rPr lang="en-US" altLang="zh-CN" kern="0" dirty="0" err="1">
                <a:latin typeface="仿宋" panose="02010609060101010101" pitchFamily="49" charset="-122"/>
                <a:ea typeface="等线" panose="02010600030101010101" pitchFamily="2" charset="-122"/>
                <a:cs typeface="宋体" panose="02010600030101010101" pitchFamily="2" charset="-122"/>
              </a:rPr>
              <a:t>ppp</a:t>
            </a:r>
            <a:r>
              <a:rPr lang="en-US" altLang="zh-CN" kern="0" dirty="0">
                <a:latin typeface="仿宋" panose="02010609060101010101" pitchFamily="49" charset="-122"/>
                <a:ea typeface="等线" panose="02010600030101010101" pitchFamily="2" charset="-122"/>
                <a:cs typeface="宋体" panose="02010600030101010101" pitchFamily="2" charset="-122"/>
              </a:rPr>
              <a:t> </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marL="266700" indent="533400">
              <a:lnSpc>
                <a:spcPct val="150000"/>
              </a:lnSpc>
              <a:spcAft>
                <a:spcPts val="0"/>
              </a:spcAft>
            </a:pPr>
            <a:r>
              <a:rPr lang="en-US" altLang="zh-CN" kern="0" dirty="0">
                <a:latin typeface="仿宋" panose="02010609060101010101" pitchFamily="49" charset="-122"/>
                <a:ea typeface="等线" panose="02010600030101010101" pitchFamily="2" charset="-122"/>
                <a:cs typeface="宋体" panose="02010600030101010101" pitchFamily="2" charset="-122"/>
              </a:rPr>
              <a:t>clock rate 64000</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spcAft>
                <a:spcPts val="0"/>
              </a:spcAft>
            </a:pPr>
            <a:r>
              <a:rPr lang="en-US" altLang="zh-CN" kern="0" dirty="0">
                <a:latin typeface="仿宋" panose="02010609060101010101" pitchFamily="49" charset="-122"/>
                <a:ea typeface="等线" panose="02010600030101010101" pitchFamily="2" charset="-122"/>
                <a:cs typeface="宋体" panose="02010600030101010101" pitchFamily="2" charset="-122"/>
              </a:rPr>
              <a:t>STEP 2</a:t>
            </a:r>
            <a:r>
              <a:rPr lang="zh-CN" altLang="zh-CN" kern="0" dirty="0">
                <a:latin typeface="等线" panose="02010600030101010101" pitchFamily="2" charset="-122"/>
                <a:ea typeface="仿宋" panose="02010609060101010101" pitchFamily="49" charset="-122"/>
                <a:cs typeface="宋体" panose="02010600030101010101" pitchFamily="2" charset="-122"/>
              </a:rPr>
              <a:t>：在</a:t>
            </a:r>
            <a:r>
              <a:rPr lang="en-US" altLang="zh-CN" kern="0" dirty="0">
                <a:latin typeface="等线" panose="02010600030101010101" pitchFamily="2" charset="-122"/>
                <a:ea typeface="仿宋" panose="02010609060101010101" pitchFamily="49" charset="-122"/>
                <a:cs typeface="宋体" panose="02010600030101010101" pitchFamily="2" charset="-122"/>
              </a:rPr>
              <a:t>R2</a:t>
            </a:r>
            <a:r>
              <a:rPr lang="zh-CN" altLang="zh-CN" kern="0" dirty="0">
                <a:latin typeface="等线" panose="02010600030101010101" pitchFamily="2" charset="-122"/>
                <a:ea typeface="仿宋" panose="02010609060101010101" pitchFamily="49" charset="-122"/>
                <a:cs typeface="宋体" panose="02010600030101010101" pitchFamily="2" charset="-122"/>
              </a:rPr>
              <a:t>路由器上按要求完成配置</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533400">
              <a:lnSpc>
                <a:spcPct val="150000"/>
              </a:lnSpc>
              <a:spcAft>
                <a:spcPts val="0"/>
              </a:spcAft>
            </a:pPr>
            <a:r>
              <a:rPr lang="en-US" altLang="zh-CN" kern="0" dirty="0">
                <a:latin typeface="仿宋" panose="02010609060101010101" pitchFamily="49" charset="-122"/>
                <a:ea typeface="等线" panose="02010600030101010101" pitchFamily="2" charset="-122"/>
                <a:cs typeface="宋体" panose="02010600030101010101" pitchFamily="2" charset="-122"/>
              </a:rPr>
              <a:t>interface Serial0/0/0</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marL="266700" indent="533400">
              <a:lnSpc>
                <a:spcPct val="150000"/>
              </a:lnSpc>
              <a:spcAft>
                <a:spcPts val="0"/>
              </a:spcAft>
            </a:pPr>
            <a:r>
              <a:rPr lang="en-US" altLang="zh-CN" kern="0" dirty="0">
                <a:latin typeface="仿宋" panose="02010609060101010101" pitchFamily="49" charset="-122"/>
                <a:ea typeface="等线" panose="02010600030101010101" pitchFamily="2" charset="-122"/>
                <a:cs typeface="宋体" panose="02010600030101010101" pitchFamily="2" charset="-122"/>
              </a:rPr>
              <a:t>encapsulation </a:t>
            </a:r>
            <a:r>
              <a:rPr lang="en-US" altLang="zh-CN" kern="0" dirty="0" err="1">
                <a:latin typeface="仿宋" panose="02010609060101010101" pitchFamily="49" charset="-122"/>
                <a:ea typeface="等线" panose="02010600030101010101" pitchFamily="2" charset="-122"/>
                <a:cs typeface="宋体" panose="02010600030101010101" pitchFamily="2" charset="-122"/>
              </a:rPr>
              <a:t>ppp</a:t>
            </a:r>
            <a:r>
              <a:rPr lang="en-US" altLang="zh-CN" kern="0" dirty="0">
                <a:latin typeface="仿宋" panose="02010609060101010101" pitchFamily="49" charset="-122"/>
                <a:ea typeface="等线" panose="02010600030101010101" pitchFamily="2" charset="-122"/>
                <a:cs typeface="宋体" panose="02010600030101010101" pitchFamily="2" charset="-122"/>
              </a:rPr>
              <a:t>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454907" y="264519"/>
            <a:ext cx="3948938" cy="430887"/>
          </a:xfrm>
          <a:prstGeom prst="rect">
            <a:avLst/>
          </a:prstGeom>
          <a:noFill/>
        </p:spPr>
        <p:txBody>
          <a:bodyPr wrap="square" lIns="0" tIns="0" rIns="0" bIns="0" rtlCol="0" anchor="ctr">
            <a:spAutoFit/>
          </a:bodyPr>
          <a:lstStyle/>
          <a:p>
            <a:pPr algn="ctr"/>
            <a:r>
              <a:rPr lang="en-US" altLang="zh-CN"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2.PPP</a:t>
            </a:r>
            <a:r>
              <a:rPr lang="zh-CN" altLang="en-US"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协议应用</a:t>
            </a:r>
            <a:endParaRPr lang="zh-CN" altLang="en-US" sz="2800" b="1"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nvSpPr>
        <p:spPr>
          <a:xfrm>
            <a:off x="1240219" y="971045"/>
            <a:ext cx="7353476" cy="2400657"/>
          </a:xfrm>
          <a:prstGeom prst="rect">
            <a:avLst/>
          </a:prstGeom>
        </p:spPr>
        <p:txBody>
          <a:bodyPr wrap="square">
            <a:spAutoFit/>
          </a:bodyPr>
          <a:lstStyle/>
          <a:p>
            <a:pPr indent="267970">
              <a:lnSpc>
                <a:spcPct val="150000"/>
              </a:lnSpc>
              <a:spcAft>
                <a:spcPts val="0"/>
              </a:spcAft>
            </a:pPr>
            <a:r>
              <a:rPr lang="en-US" altLang="zh-CN" sz="20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楷体" panose="02010609060101010101" pitchFamily="49" charset="-122"/>
              </a:rPr>
              <a:t>1.PAP</a:t>
            </a:r>
            <a:r>
              <a:rPr lang="zh-CN" altLang="zh-CN" sz="2000" b="1"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楷体" panose="02010609060101010101" pitchFamily="49" charset="-122"/>
              </a:rPr>
              <a:t>验证</a:t>
            </a:r>
            <a:endParaRPr lang="zh-CN" altLang="zh-CN" sz="2000"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50000"/>
              </a:lnSpc>
              <a:spcAft>
                <a:spcPts val="0"/>
              </a:spcAft>
            </a:pPr>
            <a:r>
              <a:rPr lang="en-US" altLang="zh-CN" sz="2000"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楷体" panose="02010609060101010101" pitchFamily="49" charset="-122"/>
              </a:rPr>
              <a:t>PAP</a:t>
            </a:r>
            <a:r>
              <a:rPr lang="zh-CN" altLang="zh-CN" sz="2000"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楷体" panose="02010609060101010101" pitchFamily="49" charset="-122"/>
              </a:rPr>
              <a:t>验证需要在两个设备之间交换信息，可以鉴别一条点到点串行链路任意一端的端点。</a:t>
            </a:r>
            <a:r>
              <a:rPr lang="en-US" altLang="zh-CN" sz="2000"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楷体" panose="02010609060101010101" pitchFamily="49" charset="-122"/>
              </a:rPr>
              <a:t>PAP</a:t>
            </a:r>
            <a:r>
              <a:rPr lang="zh-CN" altLang="zh-CN" sz="2000"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楷体" panose="02010609060101010101" pitchFamily="49" charset="-122"/>
              </a:rPr>
              <a:t>验证特点是被认证方向认证方发送包含用户名和口令的第一个明文信息，对方收到信息之后进行验证，验证确认之后开始通信</a:t>
            </a:r>
            <a:r>
              <a:rPr lang="zh-CN" altLang="zh-CN" sz="2000" kern="1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楷体" panose="02010609060101010101" pitchFamily="49" charset="-122"/>
              </a:rPr>
              <a:t>。</a:t>
            </a:r>
            <a:endParaRPr lang="zh-CN" altLang="zh-CN" sz="2000"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p:cNvSpPr/>
          <p:nvPr/>
        </p:nvSpPr>
        <p:spPr>
          <a:xfrm>
            <a:off x="1319175" y="3856805"/>
            <a:ext cx="7353476" cy="1323439"/>
          </a:xfrm>
          <a:prstGeom prst="rect">
            <a:avLst/>
          </a:prstGeom>
        </p:spPr>
        <p:txBody>
          <a:bodyPr wrap="square">
            <a:spAutoFit/>
          </a:bodyPr>
          <a:lstStyle/>
          <a:p>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【例</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3-1-2</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】实验设备包含</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2</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台</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2811</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路由器，</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1</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条串口连接线。串行链路封装为</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PPP</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，在串行链路的</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DCE</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端设置时钟频率为</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64000</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，正确配置</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IP</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地址。正确配置</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PAP</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协议，其中</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RT-1</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作为被验证方，</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RT-2</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作为验证方，用户名为</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Skill</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，口令为</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Skills</a:t>
            </a:r>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a:t>
            </a:r>
            <a:endParaRPr lang="zh-CN" altLang="en-US"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p:txBody>
      </p:sp>
      <p:pic>
        <p:nvPicPr>
          <p:cNvPr id="11" name="图片 10"/>
          <p:cNvPicPr/>
          <p:nvPr/>
        </p:nvPicPr>
        <p:blipFill>
          <a:blip r:embed="rId3"/>
          <a:stretch>
            <a:fillRect/>
          </a:stretch>
        </p:blipFill>
        <p:spPr>
          <a:xfrm>
            <a:off x="9014535" y="2774645"/>
            <a:ext cx="3067050" cy="952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454907" y="264519"/>
            <a:ext cx="3948938" cy="430887"/>
          </a:xfrm>
          <a:prstGeom prst="rect">
            <a:avLst/>
          </a:prstGeom>
          <a:noFill/>
        </p:spPr>
        <p:txBody>
          <a:bodyPr wrap="square" lIns="0" tIns="0" rIns="0" bIns="0" rtlCol="0" anchor="ctr">
            <a:spAutoFit/>
          </a:bodyPr>
          <a:lstStyle/>
          <a:p>
            <a:pPr algn="ctr"/>
            <a:r>
              <a:rPr lang="en-US" altLang="zh-CN"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2.PPP</a:t>
            </a:r>
            <a:r>
              <a:rPr lang="zh-CN" altLang="en-US"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协议应用</a:t>
            </a:r>
            <a:endParaRPr lang="zh-CN" altLang="en-US" sz="2800" b="1"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614041623"/>
              </p:ext>
            </p:extLst>
          </p:nvPr>
        </p:nvGraphicFramePr>
        <p:xfrm>
          <a:off x="2100735" y="1812725"/>
          <a:ext cx="6782260" cy="4943516"/>
        </p:xfrm>
        <a:graphic>
          <a:graphicData uri="http://schemas.openxmlformats.org/drawingml/2006/table">
            <a:tbl>
              <a:tblPr firstRow="1" firstCol="1" bandRow="1">
                <a:tableStyleId>{5C22544A-7EE6-4342-B048-85BDC9FD1C3A}</a:tableStyleId>
              </a:tblPr>
              <a:tblGrid>
                <a:gridCol w="976135">
                  <a:extLst>
                    <a:ext uri="{9D8B030D-6E8A-4147-A177-3AD203B41FA5}">
                      <a16:colId xmlns:a16="http://schemas.microsoft.com/office/drawing/2014/main" val="2796869363"/>
                    </a:ext>
                  </a:extLst>
                </a:gridCol>
                <a:gridCol w="5806125">
                  <a:extLst>
                    <a:ext uri="{9D8B030D-6E8A-4147-A177-3AD203B41FA5}">
                      <a16:colId xmlns:a16="http://schemas.microsoft.com/office/drawing/2014/main" val="672861296"/>
                    </a:ext>
                  </a:extLst>
                </a:gridCol>
              </a:tblGrid>
              <a:tr h="360720">
                <a:tc>
                  <a:txBody>
                    <a:bodyPr/>
                    <a:lstStyle/>
                    <a:p>
                      <a:pPr algn="ctr">
                        <a:lnSpc>
                          <a:spcPct val="150000"/>
                        </a:lnSpc>
                        <a:spcAft>
                          <a:spcPts val="0"/>
                        </a:spcAft>
                      </a:pPr>
                      <a:r>
                        <a:rPr lang="zh-CN" sz="1600" kern="100" dirty="0">
                          <a:effectLst/>
                        </a:rPr>
                        <a:t>设备名称</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600" kern="100" dirty="0">
                          <a:effectLst>
                            <a:outerShdw blurRad="38100" dist="38100" dir="2700000" algn="tl">
                              <a:srgbClr val="000000">
                                <a:alpha val="43137"/>
                              </a:srgbClr>
                            </a:outerShdw>
                          </a:effectLst>
                        </a:rPr>
                        <a:t>配置信息</a:t>
                      </a:r>
                      <a:endParaRPr lang="zh-CN" sz="1600" kern="100" dirty="0">
                        <a:effectLst>
                          <a:outerShdw blurRad="38100" dist="38100" dir="2700000" algn="tl">
                            <a:srgbClr val="000000">
                              <a:alpha val="43137"/>
                            </a:srgbClr>
                          </a:outerShdw>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85694484"/>
                  </a:ext>
                </a:extLst>
              </a:tr>
              <a:tr h="2059990">
                <a:tc>
                  <a:txBody>
                    <a:bodyPr/>
                    <a:lstStyle/>
                    <a:p>
                      <a:pPr algn="ctr">
                        <a:lnSpc>
                          <a:spcPct val="150000"/>
                        </a:lnSpc>
                        <a:spcAft>
                          <a:spcPts val="0"/>
                        </a:spcAft>
                      </a:pPr>
                      <a:r>
                        <a:rPr lang="en-US" sz="1050" kern="100">
                          <a:effectLst/>
                        </a:rPr>
                        <a:t>RT-1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en-US" sz="1400" kern="0" dirty="0">
                          <a:effectLst/>
                          <a:latin typeface="新宋体" panose="02010609030101010101" pitchFamily="49" charset="-122"/>
                          <a:ea typeface="新宋体" panose="02010609030101010101" pitchFamily="49" charset="-122"/>
                        </a:rPr>
                        <a:t>Router&gt;enable</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err="1">
                          <a:effectLst/>
                          <a:latin typeface="新宋体" panose="02010609030101010101" pitchFamily="49" charset="-122"/>
                          <a:ea typeface="新宋体" panose="02010609030101010101" pitchFamily="49" charset="-122"/>
                        </a:rPr>
                        <a:t>Router#configure</a:t>
                      </a:r>
                      <a:r>
                        <a:rPr lang="en-US" sz="1400" kern="0" dirty="0">
                          <a:effectLst/>
                          <a:latin typeface="新宋体" panose="02010609030101010101" pitchFamily="49" charset="-122"/>
                          <a:ea typeface="新宋体" panose="02010609030101010101" pitchFamily="49" charset="-122"/>
                        </a:rPr>
                        <a:t> terminal</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Router(</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)#hostname RT-1</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RT-1(</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)#interface Serial0/0/0</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RT-1(</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-if)#encapsulation </a:t>
                      </a:r>
                      <a:r>
                        <a:rPr lang="en-US" sz="1400" kern="0" dirty="0" err="1">
                          <a:effectLst/>
                          <a:latin typeface="新宋体" panose="02010609030101010101" pitchFamily="49" charset="-122"/>
                          <a:ea typeface="新宋体" panose="02010609030101010101" pitchFamily="49" charset="-122"/>
                        </a:rPr>
                        <a:t>ppp</a:t>
                      </a:r>
                      <a:r>
                        <a:rPr lang="en-US" sz="1400" kern="0" dirty="0">
                          <a:effectLst/>
                          <a:latin typeface="新宋体" panose="02010609030101010101" pitchFamily="49" charset="-122"/>
                          <a:ea typeface="新宋体" panose="02010609030101010101" pitchFamily="49" charset="-122"/>
                        </a:rPr>
                        <a:t> </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RT-1(</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-if)#clock rate 64000</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RT-1(</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-if)#</a:t>
                      </a:r>
                      <a:r>
                        <a:rPr lang="en-US" sz="1400" kern="0" dirty="0" err="1">
                          <a:effectLst/>
                          <a:latin typeface="新宋体" panose="02010609030101010101" pitchFamily="49" charset="-122"/>
                          <a:ea typeface="新宋体" panose="02010609030101010101" pitchFamily="49" charset="-122"/>
                        </a:rPr>
                        <a:t>ip</a:t>
                      </a:r>
                      <a:r>
                        <a:rPr lang="en-US" sz="1400" kern="0" dirty="0">
                          <a:effectLst/>
                          <a:latin typeface="新宋体" panose="02010609030101010101" pitchFamily="49" charset="-122"/>
                          <a:ea typeface="新宋体" panose="02010609030101010101" pitchFamily="49" charset="-122"/>
                        </a:rPr>
                        <a:t> address 192.168.2.1 255.255.255.0</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100" dirty="0">
                          <a:effectLst/>
                          <a:latin typeface="新宋体" panose="02010609030101010101" pitchFamily="49" charset="-122"/>
                          <a:ea typeface="新宋体" panose="02010609030101010101" pitchFamily="49" charset="-122"/>
                        </a:rPr>
                        <a:t>RT-1(</a:t>
                      </a:r>
                      <a:r>
                        <a:rPr lang="en-US" sz="1400" kern="100" dirty="0" err="1">
                          <a:effectLst/>
                          <a:latin typeface="新宋体" panose="02010609030101010101" pitchFamily="49" charset="-122"/>
                          <a:ea typeface="新宋体" panose="02010609030101010101" pitchFamily="49" charset="-122"/>
                        </a:rPr>
                        <a:t>config</a:t>
                      </a:r>
                      <a:r>
                        <a:rPr lang="en-US" sz="1400" kern="100" dirty="0">
                          <a:effectLst/>
                          <a:latin typeface="新宋体" panose="02010609030101010101" pitchFamily="49" charset="-122"/>
                          <a:ea typeface="新宋体" panose="02010609030101010101" pitchFamily="49" charset="-122"/>
                        </a:rPr>
                        <a:t>-if)#</a:t>
                      </a:r>
                      <a:r>
                        <a:rPr lang="en-US" sz="1400" kern="100" dirty="0" err="1">
                          <a:effectLst/>
                          <a:latin typeface="新宋体" panose="02010609030101010101" pitchFamily="49" charset="-122"/>
                          <a:ea typeface="新宋体" panose="02010609030101010101" pitchFamily="49" charset="-122"/>
                        </a:rPr>
                        <a:t>ppp</a:t>
                      </a:r>
                      <a:r>
                        <a:rPr lang="en-US" sz="1400" kern="100" dirty="0">
                          <a:effectLst/>
                          <a:latin typeface="新宋体" panose="02010609030101010101" pitchFamily="49" charset="-122"/>
                          <a:ea typeface="新宋体" panose="02010609030101010101" pitchFamily="49" charset="-122"/>
                        </a:rPr>
                        <a:t> pap sent-username Skill password Skills</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RT-1(</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-if)#no shutdown</a:t>
                      </a:r>
                      <a:endParaRPr lang="zh-CN" sz="1400" kern="100" dirty="0">
                        <a:effectLst/>
                        <a:latin typeface="新宋体" panose="02010609030101010101" pitchFamily="49" charset="-122"/>
                        <a:ea typeface="新宋体" panose="0201060903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69043682"/>
                  </a:ext>
                </a:extLst>
              </a:tr>
              <a:tr h="2517766">
                <a:tc>
                  <a:txBody>
                    <a:bodyPr/>
                    <a:lstStyle/>
                    <a:p>
                      <a:pPr algn="ctr">
                        <a:lnSpc>
                          <a:spcPct val="150000"/>
                        </a:lnSpc>
                        <a:spcAft>
                          <a:spcPts val="0"/>
                        </a:spcAft>
                      </a:pPr>
                      <a:r>
                        <a:rPr lang="en-US" sz="1050" kern="100">
                          <a:effectLst/>
                        </a:rPr>
                        <a:t>RT-2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en-US" sz="1400" kern="0" dirty="0">
                          <a:effectLst/>
                          <a:latin typeface="新宋体" panose="02010609030101010101" pitchFamily="49" charset="-122"/>
                          <a:ea typeface="新宋体" panose="02010609030101010101" pitchFamily="49" charset="-122"/>
                        </a:rPr>
                        <a:t>Router&gt;enable</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err="1">
                          <a:effectLst/>
                          <a:latin typeface="新宋体" panose="02010609030101010101" pitchFamily="49" charset="-122"/>
                          <a:ea typeface="新宋体" panose="02010609030101010101" pitchFamily="49" charset="-122"/>
                        </a:rPr>
                        <a:t>Router#configure</a:t>
                      </a:r>
                      <a:r>
                        <a:rPr lang="en-US" sz="1400" kern="0" dirty="0">
                          <a:effectLst/>
                          <a:latin typeface="新宋体" panose="02010609030101010101" pitchFamily="49" charset="-122"/>
                          <a:ea typeface="新宋体" panose="02010609030101010101" pitchFamily="49" charset="-122"/>
                        </a:rPr>
                        <a:t> terminal</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Router(</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)#hostname RT-2</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RT-2(</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a:t>
                      </a:r>
                      <a:r>
                        <a:rPr lang="en-US" sz="1400" kern="0" dirty="0" err="1">
                          <a:effectLst/>
                          <a:latin typeface="新宋体" panose="02010609030101010101" pitchFamily="49" charset="-122"/>
                          <a:ea typeface="新宋体" panose="02010609030101010101" pitchFamily="49" charset="-122"/>
                        </a:rPr>
                        <a:t>aaa</a:t>
                      </a:r>
                      <a:r>
                        <a:rPr lang="en-US" sz="1400" kern="0" dirty="0">
                          <a:effectLst/>
                          <a:latin typeface="新宋体" panose="02010609030101010101" pitchFamily="49" charset="-122"/>
                          <a:ea typeface="新宋体" panose="02010609030101010101" pitchFamily="49" charset="-122"/>
                        </a:rPr>
                        <a:t> new-model </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RT-2(</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a:t>
                      </a:r>
                      <a:r>
                        <a:rPr lang="en-US" sz="1400" kern="0" dirty="0" err="1">
                          <a:effectLst/>
                          <a:latin typeface="新宋体" panose="02010609030101010101" pitchFamily="49" charset="-122"/>
                          <a:ea typeface="新宋体" panose="02010609030101010101" pitchFamily="49" charset="-122"/>
                        </a:rPr>
                        <a:t>aaa</a:t>
                      </a:r>
                      <a:r>
                        <a:rPr lang="en-US" sz="1400" kern="0" dirty="0">
                          <a:effectLst/>
                          <a:latin typeface="新宋体" panose="02010609030101010101" pitchFamily="49" charset="-122"/>
                          <a:ea typeface="新宋体" panose="02010609030101010101" pitchFamily="49" charset="-122"/>
                        </a:rPr>
                        <a:t> authentication </a:t>
                      </a:r>
                      <a:r>
                        <a:rPr lang="en-US" sz="1400" kern="0" dirty="0" err="1">
                          <a:effectLst/>
                          <a:latin typeface="新宋体" panose="02010609030101010101" pitchFamily="49" charset="-122"/>
                          <a:ea typeface="新宋体" panose="02010609030101010101" pitchFamily="49" charset="-122"/>
                        </a:rPr>
                        <a:t>ppp</a:t>
                      </a:r>
                      <a:r>
                        <a:rPr lang="en-US" sz="1400" kern="0" dirty="0">
                          <a:effectLst/>
                          <a:latin typeface="新宋体" panose="02010609030101010101" pitchFamily="49" charset="-122"/>
                          <a:ea typeface="新宋体" panose="02010609030101010101" pitchFamily="49" charset="-122"/>
                        </a:rPr>
                        <a:t> default local</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100" dirty="0">
                          <a:effectLst/>
                          <a:latin typeface="新宋体" panose="02010609030101010101" pitchFamily="49" charset="-122"/>
                          <a:ea typeface="新宋体" panose="02010609030101010101" pitchFamily="49" charset="-122"/>
                        </a:rPr>
                        <a:t>RT-2(</a:t>
                      </a:r>
                      <a:r>
                        <a:rPr lang="en-US" sz="1400" kern="100" dirty="0" err="1">
                          <a:effectLst/>
                          <a:latin typeface="新宋体" panose="02010609030101010101" pitchFamily="49" charset="-122"/>
                          <a:ea typeface="新宋体" panose="02010609030101010101" pitchFamily="49" charset="-122"/>
                        </a:rPr>
                        <a:t>config</a:t>
                      </a:r>
                      <a:r>
                        <a:rPr lang="en-US" sz="1400" kern="100" dirty="0">
                          <a:effectLst/>
                          <a:latin typeface="新宋体" panose="02010609030101010101" pitchFamily="49" charset="-122"/>
                          <a:ea typeface="新宋体" panose="02010609030101010101" pitchFamily="49" charset="-122"/>
                        </a:rPr>
                        <a:t>)#username Skill password Skills</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RT-2(</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)#interface Serial0/0/0</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RT-2(</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-if)#encapsulation </a:t>
                      </a:r>
                      <a:r>
                        <a:rPr lang="en-US" sz="1400" kern="0" dirty="0" err="1">
                          <a:effectLst/>
                          <a:latin typeface="新宋体" panose="02010609030101010101" pitchFamily="49" charset="-122"/>
                          <a:ea typeface="新宋体" panose="02010609030101010101" pitchFamily="49" charset="-122"/>
                        </a:rPr>
                        <a:t>ppp</a:t>
                      </a:r>
                      <a:r>
                        <a:rPr lang="en-US" sz="1400" kern="0" dirty="0">
                          <a:effectLst/>
                          <a:latin typeface="新宋体" panose="02010609030101010101" pitchFamily="49" charset="-122"/>
                          <a:ea typeface="新宋体" panose="02010609030101010101" pitchFamily="49" charset="-122"/>
                        </a:rPr>
                        <a:t> </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RT-2(</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-if)#</a:t>
                      </a:r>
                      <a:r>
                        <a:rPr lang="en-US" sz="1400" kern="0" dirty="0" err="1">
                          <a:effectLst/>
                          <a:latin typeface="新宋体" panose="02010609030101010101" pitchFamily="49" charset="-122"/>
                          <a:ea typeface="新宋体" panose="02010609030101010101" pitchFamily="49" charset="-122"/>
                        </a:rPr>
                        <a:t>ip</a:t>
                      </a:r>
                      <a:r>
                        <a:rPr lang="en-US" sz="1400" kern="0" dirty="0">
                          <a:effectLst/>
                          <a:latin typeface="新宋体" panose="02010609030101010101" pitchFamily="49" charset="-122"/>
                          <a:ea typeface="新宋体" panose="02010609030101010101" pitchFamily="49" charset="-122"/>
                        </a:rPr>
                        <a:t> address 192.168.2.2 255.255.255.0</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100" dirty="0">
                          <a:effectLst/>
                          <a:latin typeface="新宋体" panose="02010609030101010101" pitchFamily="49" charset="-122"/>
                          <a:ea typeface="新宋体" panose="02010609030101010101" pitchFamily="49" charset="-122"/>
                        </a:rPr>
                        <a:t>RT-2(</a:t>
                      </a:r>
                      <a:r>
                        <a:rPr lang="en-US" sz="1400" kern="100" dirty="0" err="1">
                          <a:effectLst/>
                          <a:latin typeface="新宋体" panose="02010609030101010101" pitchFamily="49" charset="-122"/>
                          <a:ea typeface="新宋体" panose="02010609030101010101" pitchFamily="49" charset="-122"/>
                        </a:rPr>
                        <a:t>config</a:t>
                      </a:r>
                      <a:r>
                        <a:rPr lang="en-US" sz="1400" kern="100" dirty="0">
                          <a:effectLst/>
                          <a:latin typeface="新宋体" panose="02010609030101010101" pitchFamily="49" charset="-122"/>
                          <a:ea typeface="新宋体" panose="02010609030101010101" pitchFamily="49" charset="-122"/>
                        </a:rPr>
                        <a:t>-if)#</a:t>
                      </a:r>
                      <a:r>
                        <a:rPr lang="en-US" sz="1400" kern="100" dirty="0" err="1">
                          <a:effectLst/>
                          <a:latin typeface="新宋体" panose="02010609030101010101" pitchFamily="49" charset="-122"/>
                          <a:ea typeface="新宋体" panose="02010609030101010101" pitchFamily="49" charset="-122"/>
                        </a:rPr>
                        <a:t>ppp</a:t>
                      </a:r>
                      <a:r>
                        <a:rPr lang="en-US" sz="1400" kern="100" dirty="0">
                          <a:effectLst/>
                          <a:latin typeface="新宋体" panose="02010609030101010101" pitchFamily="49" charset="-122"/>
                          <a:ea typeface="新宋体" panose="02010609030101010101" pitchFamily="49" charset="-122"/>
                        </a:rPr>
                        <a:t> authentication pap</a:t>
                      </a:r>
                      <a:endParaRPr lang="zh-CN" sz="1400" kern="100" dirty="0">
                        <a:effectLst/>
                        <a:latin typeface="新宋体" panose="02010609030101010101" pitchFamily="49" charset="-122"/>
                        <a:ea typeface="新宋体" panose="02010609030101010101" pitchFamily="49" charset="-122"/>
                      </a:endParaRPr>
                    </a:p>
                    <a:p>
                      <a:pPr algn="l">
                        <a:spcAft>
                          <a:spcPts val="0"/>
                        </a:spcAft>
                      </a:pPr>
                      <a:r>
                        <a:rPr lang="en-US" sz="1400" kern="0" dirty="0">
                          <a:effectLst/>
                          <a:latin typeface="新宋体" panose="02010609030101010101" pitchFamily="49" charset="-122"/>
                          <a:ea typeface="新宋体" panose="02010609030101010101" pitchFamily="49" charset="-122"/>
                        </a:rPr>
                        <a:t>RT-2(</a:t>
                      </a:r>
                      <a:r>
                        <a:rPr lang="en-US" sz="1400" kern="0" dirty="0" err="1">
                          <a:effectLst/>
                          <a:latin typeface="新宋体" panose="02010609030101010101" pitchFamily="49" charset="-122"/>
                          <a:ea typeface="新宋体" panose="02010609030101010101" pitchFamily="49" charset="-122"/>
                        </a:rPr>
                        <a:t>config</a:t>
                      </a:r>
                      <a:r>
                        <a:rPr lang="en-US" sz="1400" kern="0" dirty="0">
                          <a:effectLst/>
                          <a:latin typeface="新宋体" panose="02010609030101010101" pitchFamily="49" charset="-122"/>
                          <a:ea typeface="新宋体" panose="02010609030101010101" pitchFamily="49" charset="-122"/>
                        </a:rPr>
                        <a:t>-if)#no shutdown</a:t>
                      </a:r>
                      <a:endParaRPr lang="zh-CN" sz="1400" kern="100" dirty="0">
                        <a:effectLst/>
                        <a:latin typeface="新宋体" panose="02010609030101010101" pitchFamily="49" charset="-122"/>
                        <a:ea typeface="新宋体" panose="0201060903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05587430"/>
                  </a:ext>
                </a:extLst>
              </a:tr>
            </a:tbl>
          </a:graphicData>
        </a:graphic>
      </p:graphicFrame>
      <p:sp>
        <p:nvSpPr>
          <p:cNvPr id="10" name="矩形 9"/>
          <p:cNvSpPr/>
          <p:nvPr/>
        </p:nvSpPr>
        <p:spPr>
          <a:xfrm>
            <a:off x="1198935" y="1093565"/>
            <a:ext cx="7353476" cy="400110"/>
          </a:xfrm>
          <a:prstGeom prst="rect">
            <a:avLst/>
          </a:prstGeom>
        </p:spPr>
        <p:txBody>
          <a:bodyPr wrap="square">
            <a:spAutoFit/>
          </a:bodyPr>
          <a:lstStyle/>
          <a:p>
            <a:r>
              <a:rPr lang="zh-CN"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【例</a:t>
            </a:r>
            <a:r>
              <a:rPr lang="en-US" altLang="zh-CN" sz="2000" dirty="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3-1-2</a:t>
            </a:r>
            <a:r>
              <a:rPr lang="zh-CN" altLang="zh-CN" sz="2000" dirty="0" smtClean="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a:t>
            </a:r>
            <a:r>
              <a:rPr lang="zh-CN" altLang="en-US" sz="2000" dirty="0" smtClean="0">
                <a:solidFill>
                  <a:srgbClr val="333333"/>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cs typeface="Arial" panose="020B0604020202020204" pitchFamily="34" charset="0"/>
              </a:rPr>
              <a:t>配置信息讲评</a:t>
            </a:r>
            <a:endParaRPr lang="zh-CN" altLang="en-US"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454907" y="264519"/>
            <a:ext cx="3948938" cy="430887"/>
          </a:xfrm>
          <a:prstGeom prst="rect">
            <a:avLst/>
          </a:prstGeom>
          <a:noFill/>
        </p:spPr>
        <p:txBody>
          <a:bodyPr wrap="square" lIns="0" tIns="0" rIns="0" bIns="0" rtlCol="0" anchor="ctr">
            <a:spAutoFit/>
          </a:bodyPr>
          <a:lstStyle/>
          <a:p>
            <a:pPr algn="ctr"/>
            <a:r>
              <a:rPr lang="en-US" altLang="zh-CN"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2.PPP</a:t>
            </a:r>
            <a:r>
              <a:rPr lang="zh-CN" altLang="en-US"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协议应用</a:t>
            </a:r>
            <a:endParaRPr lang="zh-CN" altLang="en-US" sz="2800" b="1"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矩形 1"/>
          <p:cNvSpPr/>
          <p:nvPr/>
        </p:nvSpPr>
        <p:spPr>
          <a:xfrm>
            <a:off x="1559656" y="1452005"/>
            <a:ext cx="6132239" cy="4662815"/>
          </a:xfrm>
          <a:prstGeom prst="rect">
            <a:avLst/>
          </a:prstGeom>
        </p:spPr>
        <p:txBody>
          <a:bodyPr wrap="square">
            <a:spAutoFit/>
          </a:bodyPr>
          <a:lstStyle/>
          <a:p>
            <a:pPr indent="267970">
              <a:lnSpc>
                <a:spcPct val="150000"/>
              </a:lnSpc>
              <a:spcAft>
                <a:spcPts val="0"/>
              </a:spcAft>
            </a:pPr>
            <a:r>
              <a:rPr lang="en-US" altLang="zh-CN" b="1" kern="100" dirty="0">
                <a:latin typeface="微软雅黑" panose="020B0503020204020204" pitchFamily="34" charset="-122"/>
                <a:ea typeface="微软雅黑" panose="020B0503020204020204" pitchFamily="34" charset="-122"/>
                <a:cs typeface="楷体" panose="02010609060101010101" pitchFamily="49" charset="-122"/>
              </a:rPr>
              <a:t>2.CHAP</a:t>
            </a:r>
            <a:r>
              <a:rPr lang="zh-CN" altLang="zh-CN" b="1" kern="100" dirty="0">
                <a:latin typeface="微软雅黑" panose="020B0503020204020204" pitchFamily="34" charset="-122"/>
                <a:ea typeface="微软雅黑" panose="020B0503020204020204" pitchFamily="34" charset="-122"/>
                <a:cs typeface="楷体" panose="02010609060101010101" pitchFamily="49" charset="-122"/>
              </a:rPr>
              <a:t>验证</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50000"/>
              </a:lnSpc>
              <a:spcAft>
                <a:spcPts val="0"/>
              </a:spcAft>
            </a:pP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CHAP</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验证的安全性比</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PAP</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验证高，因为</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PAP</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验证在消息中用明文发送账号和口令。如果有人在电路中放置跟踪工具，就可以轻易地读到这些信息。</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CHAP</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验证则使用单向散列算法，并且加上一个共享随机数，而输入到算法的口令则永远不会在链路上传送。</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CHAP</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验证的基本原理是认证端向对端发送</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挑战</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信息，对端接收到</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挑战</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信息后用指定的算法计算出应答信息然后发送给认证端，认证端通过比较应答信息是否正确从而判断验证的过程是否成功。如果使用</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CHAP</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协议，认证端在连接的过程中每隔一段时间就会发出一个新的</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挑战</a:t>
            </a:r>
            <a:r>
              <a:rPr lang="en-US" altLang="zh-CN" kern="100" dirty="0">
                <a:latin typeface="微软雅黑" panose="020B0503020204020204" pitchFamily="34" charset="-122"/>
                <a:ea typeface="微软雅黑" panose="020B0503020204020204" pitchFamily="34" charset="-122"/>
                <a:cs typeface="楷体" panose="02010609060101010101" pitchFamily="49" charset="-122"/>
              </a:rPr>
              <a:t>”</a:t>
            </a:r>
            <a:r>
              <a:rPr lang="zh-CN" altLang="zh-CN" kern="100" dirty="0">
                <a:latin typeface="微软雅黑" panose="020B0503020204020204" pitchFamily="34" charset="-122"/>
                <a:ea typeface="微软雅黑" panose="020B0503020204020204" pitchFamily="34" charset="-122"/>
                <a:cs typeface="楷体" panose="02010609060101010101" pitchFamily="49" charset="-122"/>
              </a:rPr>
              <a:t>信息，以确认对端连接是否经过授权</a:t>
            </a:r>
            <a:r>
              <a:rPr lang="zh-CN" altLang="zh-CN" kern="100" dirty="0" smtClean="0">
                <a:latin typeface="微软雅黑" panose="020B0503020204020204" pitchFamily="34" charset="-122"/>
                <a:ea typeface="微软雅黑" panose="020B0503020204020204" pitchFamily="34" charset="-122"/>
                <a:cs typeface="楷体" panose="02010609060101010101" pitchFamily="49" charset="-122"/>
              </a:rPr>
              <a:t>。</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8098418" y="2113325"/>
            <a:ext cx="4491037" cy="25003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8"/>
          <p:cNvSpPr txBox="1"/>
          <p:nvPr/>
        </p:nvSpPr>
        <p:spPr>
          <a:xfrm>
            <a:off x="4454907" y="264519"/>
            <a:ext cx="3948938" cy="430887"/>
          </a:xfrm>
          <a:prstGeom prst="rect">
            <a:avLst/>
          </a:prstGeom>
          <a:noFill/>
        </p:spPr>
        <p:txBody>
          <a:bodyPr wrap="square" lIns="0" tIns="0" rIns="0" bIns="0" rtlCol="0" anchor="ctr">
            <a:spAutoFit/>
          </a:bodyPr>
          <a:lstStyle/>
          <a:p>
            <a:pPr algn="ctr"/>
            <a:r>
              <a:rPr lang="en-US" altLang="zh-CN"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2.PPP</a:t>
            </a:r>
            <a:r>
              <a:rPr lang="zh-CN" altLang="en-US"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协议应用</a:t>
            </a:r>
            <a:endParaRPr lang="zh-CN" altLang="en-US" sz="2800" b="1"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nvSpPr>
        <p:spPr>
          <a:xfrm>
            <a:off x="1980495" y="1452005"/>
            <a:ext cx="8476920" cy="923330"/>
          </a:xfrm>
          <a:prstGeom prst="rect">
            <a:avLst/>
          </a:prstGeom>
        </p:spPr>
        <p:txBody>
          <a:bodyPr wrap="square">
            <a:spAutoFit/>
          </a:bodyPr>
          <a:lstStyle/>
          <a:p>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【例</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3-1-3</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】实验设备包含</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2</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台</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2811</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路由器，</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1</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条串口连接线。串行链路封装为</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PPP</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，在串行链路的</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DCE</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端设置时钟频率为</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64000</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，正确配置</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IP</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地址。正确配置</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CHAP</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协议，口令为</a:t>
            </a:r>
            <a:r>
              <a:rPr lang="en-US"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Skills</a:t>
            </a:r>
            <a:r>
              <a:rPr lang="zh-CN" altLang="zh-CN" dirty="0">
                <a:solidFill>
                  <a:srgbClr val="333333"/>
                </a:solidFill>
                <a:latin typeface="新宋体" panose="02010609030101010101" pitchFamily="49" charset="-122"/>
                <a:ea typeface="新宋体" panose="02010609030101010101" pitchFamily="49" charset="-122"/>
                <a:cs typeface="Arial" panose="020B0604020202020204" pitchFamily="34" charset="0"/>
              </a:rPr>
              <a:t>。</a:t>
            </a:r>
            <a:endParaRPr lang="zh-CN" altLang="en-US" dirty="0">
              <a:latin typeface="新宋体" panose="02010609030101010101" pitchFamily="49" charset="-122"/>
              <a:ea typeface="新宋体" panose="02010609030101010101" pitchFamily="49" charset="-122"/>
            </a:endParaRPr>
          </a:p>
        </p:txBody>
      </p:sp>
      <p:pic>
        <p:nvPicPr>
          <p:cNvPr id="14" name="图片 13"/>
          <p:cNvPicPr/>
          <p:nvPr/>
        </p:nvPicPr>
        <p:blipFill>
          <a:blip r:embed="rId3"/>
          <a:stretch>
            <a:fillRect/>
          </a:stretch>
        </p:blipFill>
        <p:spPr>
          <a:xfrm>
            <a:off x="4895850" y="3140075"/>
            <a:ext cx="3067050" cy="952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8"/>
          <p:cNvSpPr txBox="1"/>
          <p:nvPr/>
        </p:nvSpPr>
        <p:spPr>
          <a:xfrm>
            <a:off x="4454907" y="264519"/>
            <a:ext cx="3948938" cy="430887"/>
          </a:xfrm>
          <a:prstGeom prst="rect">
            <a:avLst/>
          </a:prstGeom>
          <a:noFill/>
        </p:spPr>
        <p:txBody>
          <a:bodyPr wrap="square" lIns="0" tIns="0" rIns="0" bIns="0" rtlCol="0" anchor="ctr">
            <a:spAutoFit/>
          </a:bodyPr>
          <a:lstStyle/>
          <a:p>
            <a:pPr algn="ctr"/>
            <a:r>
              <a:rPr lang="en-US" altLang="zh-CN"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2.PPP</a:t>
            </a:r>
            <a:r>
              <a:rPr lang="zh-CN" altLang="en-US"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协议应用</a:t>
            </a:r>
            <a:endParaRPr lang="zh-CN" altLang="en-US" sz="2800" b="1"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127726909"/>
              </p:ext>
            </p:extLst>
          </p:nvPr>
        </p:nvGraphicFramePr>
        <p:xfrm>
          <a:off x="2100735" y="1572245"/>
          <a:ext cx="8476920" cy="5110198"/>
        </p:xfrm>
        <a:graphic>
          <a:graphicData uri="http://schemas.openxmlformats.org/drawingml/2006/table">
            <a:tbl>
              <a:tblPr firstRow="1" firstCol="1" bandRow="1">
                <a:tableStyleId>{5C22544A-7EE6-4342-B048-85BDC9FD1C3A}</a:tableStyleId>
              </a:tblPr>
              <a:tblGrid>
                <a:gridCol w="1220039">
                  <a:extLst>
                    <a:ext uri="{9D8B030D-6E8A-4147-A177-3AD203B41FA5}">
                      <a16:colId xmlns:a16="http://schemas.microsoft.com/office/drawing/2014/main" val="1679387342"/>
                    </a:ext>
                  </a:extLst>
                </a:gridCol>
                <a:gridCol w="7256881">
                  <a:extLst>
                    <a:ext uri="{9D8B030D-6E8A-4147-A177-3AD203B41FA5}">
                      <a16:colId xmlns:a16="http://schemas.microsoft.com/office/drawing/2014/main" val="811766047"/>
                    </a:ext>
                  </a:extLst>
                </a:gridCol>
              </a:tblGrid>
              <a:tr h="334443">
                <a:tc>
                  <a:txBody>
                    <a:bodyPr/>
                    <a:lstStyle/>
                    <a:p>
                      <a:pPr algn="ctr">
                        <a:lnSpc>
                          <a:spcPct val="150000"/>
                        </a:lnSpc>
                        <a:spcAft>
                          <a:spcPts val="0"/>
                        </a:spcAft>
                      </a:pPr>
                      <a:r>
                        <a:rPr lang="zh-CN" sz="1050" kern="100">
                          <a:effectLst/>
                        </a:rPr>
                        <a:t>设备名称</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50" kern="100" dirty="0">
                          <a:effectLst/>
                        </a:rPr>
                        <a:t>配置信息</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3043672"/>
                  </a:ext>
                </a:extLst>
              </a:tr>
              <a:tr h="2513555">
                <a:tc>
                  <a:txBody>
                    <a:bodyPr/>
                    <a:lstStyle/>
                    <a:p>
                      <a:pPr algn="ctr">
                        <a:lnSpc>
                          <a:spcPct val="150000"/>
                        </a:lnSpc>
                        <a:spcAft>
                          <a:spcPts val="0"/>
                        </a:spcAft>
                      </a:pPr>
                      <a:r>
                        <a:rPr lang="en-US" sz="1050" kern="100">
                          <a:effectLst/>
                        </a:rPr>
                        <a:t>RT-1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en-US" sz="1400" kern="0" dirty="0">
                          <a:effectLst>
                            <a:outerShdw blurRad="38100" dist="38100" dir="2700000" algn="tl">
                              <a:srgbClr val="000000">
                                <a:alpha val="43137"/>
                              </a:srgbClr>
                            </a:outerShdw>
                          </a:effectLst>
                        </a:rPr>
                        <a:t>Router&gt;enable</a:t>
                      </a:r>
                      <a:endParaRPr lang="zh-CN" sz="1400" kern="100" dirty="0">
                        <a:effectLst>
                          <a:outerShdw blurRad="38100" dist="38100" dir="2700000" algn="tl">
                            <a:srgbClr val="000000">
                              <a:alpha val="43137"/>
                            </a:srgbClr>
                          </a:outerShdw>
                        </a:effectLst>
                      </a:endParaRPr>
                    </a:p>
                    <a:p>
                      <a:pPr algn="l">
                        <a:spcAft>
                          <a:spcPts val="0"/>
                        </a:spcAft>
                      </a:pPr>
                      <a:r>
                        <a:rPr lang="en-US" sz="1400" kern="0" dirty="0" err="1">
                          <a:effectLst>
                            <a:outerShdw blurRad="38100" dist="38100" dir="2700000" algn="tl">
                              <a:srgbClr val="000000">
                                <a:alpha val="43137"/>
                              </a:srgbClr>
                            </a:outerShdw>
                          </a:effectLst>
                        </a:rPr>
                        <a:t>Router#configure</a:t>
                      </a:r>
                      <a:r>
                        <a:rPr lang="en-US" sz="1400" kern="0" dirty="0">
                          <a:effectLst>
                            <a:outerShdw blurRad="38100" dist="38100" dir="2700000" algn="tl">
                              <a:srgbClr val="000000">
                                <a:alpha val="43137"/>
                              </a:srgbClr>
                            </a:outerShdw>
                          </a:effectLst>
                        </a:rPr>
                        <a:t> terminal</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Router(</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)#hostname RT-1</a:t>
                      </a:r>
                      <a:endParaRPr lang="zh-CN" sz="1400" kern="100" dirty="0">
                        <a:effectLst>
                          <a:outerShdw blurRad="38100" dist="38100" dir="2700000" algn="tl">
                            <a:srgbClr val="000000">
                              <a:alpha val="43137"/>
                            </a:srgbClr>
                          </a:outerShdw>
                        </a:effectLst>
                      </a:endParaRPr>
                    </a:p>
                    <a:p>
                      <a:pPr algn="l">
                        <a:spcAft>
                          <a:spcPts val="0"/>
                        </a:spcAft>
                      </a:pPr>
                      <a:r>
                        <a:rPr lang="en-US" sz="1400" kern="100" dirty="0">
                          <a:effectLst>
                            <a:outerShdw blurRad="38100" dist="38100" dir="2700000" algn="tl">
                              <a:srgbClr val="000000">
                                <a:alpha val="43137"/>
                              </a:srgbClr>
                            </a:outerShdw>
                          </a:effectLst>
                        </a:rPr>
                        <a:t>RT-1(</a:t>
                      </a:r>
                      <a:r>
                        <a:rPr lang="en-US" sz="1400" kern="100" dirty="0" err="1">
                          <a:effectLst>
                            <a:outerShdw blurRad="38100" dist="38100" dir="2700000" algn="tl">
                              <a:srgbClr val="000000">
                                <a:alpha val="43137"/>
                              </a:srgbClr>
                            </a:outerShdw>
                          </a:effectLst>
                        </a:rPr>
                        <a:t>config</a:t>
                      </a:r>
                      <a:r>
                        <a:rPr lang="en-US" sz="1400" kern="100" dirty="0">
                          <a:effectLst>
                            <a:outerShdw blurRad="38100" dist="38100" dir="2700000" algn="tl">
                              <a:srgbClr val="000000">
                                <a:alpha val="43137"/>
                              </a:srgbClr>
                            </a:outerShdw>
                          </a:effectLst>
                        </a:rPr>
                        <a:t>)#username RT-2 password Skills</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RT-1(</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)#interface Serial0/0/0</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RT-1(</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-if)#encapsulation </a:t>
                      </a:r>
                      <a:r>
                        <a:rPr lang="en-US" sz="1400" kern="0" dirty="0" err="1">
                          <a:effectLst>
                            <a:outerShdw blurRad="38100" dist="38100" dir="2700000" algn="tl">
                              <a:srgbClr val="000000">
                                <a:alpha val="43137"/>
                              </a:srgbClr>
                            </a:outerShdw>
                          </a:effectLst>
                        </a:rPr>
                        <a:t>ppp</a:t>
                      </a:r>
                      <a:r>
                        <a:rPr lang="en-US" sz="1400" kern="0" dirty="0">
                          <a:effectLst>
                            <a:outerShdw blurRad="38100" dist="38100" dir="2700000" algn="tl">
                              <a:srgbClr val="000000">
                                <a:alpha val="43137"/>
                              </a:srgbClr>
                            </a:outerShdw>
                          </a:effectLst>
                        </a:rPr>
                        <a:t> </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RT-1(</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-if)#clock rate 64000</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RT-1(</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-if)#</a:t>
                      </a:r>
                      <a:r>
                        <a:rPr lang="en-US" sz="1400" kern="0" dirty="0" err="1">
                          <a:effectLst>
                            <a:outerShdw blurRad="38100" dist="38100" dir="2700000" algn="tl">
                              <a:srgbClr val="000000">
                                <a:alpha val="43137"/>
                              </a:srgbClr>
                            </a:outerShdw>
                          </a:effectLst>
                        </a:rPr>
                        <a:t>ip</a:t>
                      </a:r>
                      <a:r>
                        <a:rPr lang="en-US" sz="1400" kern="0" dirty="0">
                          <a:effectLst>
                            <a:outerShdw blurRad="38100" dist="38100" dir="2700000" algn="tl">
                              <a:srgbClr val="000000">
                                <a:alpha val="43137"/>
                              </a:srgbClr>
                            </a:outerShdw>
                          </a:effectLst>
                        </a:rPr>
                        <a:t> address 192.168.2.1 255.255.255.0</a:t>
                      </a:r>
                      <a:endParaRPr lang="zh-CN" sz="1400" kern="100" dirty="0">
                        <a:effectLst>
                          <a:outerShdw blurRad="38100" dist="38100" dir="2700000" algn="tl">
                            <a:srgbClr val="000000">
                              <a:alpha val="43137"/>
                            </a:srgbClr>
                          </a:outerShdw>
                        </a:effectLst>
                      </a:endParaRPr>
                    </a:p>
                    <a:p>
                      <a:pPr algn="l">
                        <a:spcAft>
                          <a:spcPts val="0"/>
                        </a:spcAft>
                      </a:pPr>
                      <a:r>
                        <a:rPr lang="en-US" sz="1400" kern="100" dirty="0">
                          <a:effectLst>
                            <a:outerShdw blurRad="38100" dist="38100" dir="2700000" algn="tl">
                              <a:srgbClr val="000000">
                                <a:alpha val="43137"/>
                              </a:srgbClr>
                            </a:outerShdw>
                          </a:effectLst>
                        </a:rPr>
                        <a:t>RT-1(</a:t>
                      </a:r>
                      <a:r>
                        <a:rPr lang="en-US" sz="1400" kern="100" dirty="0" err="1">
                          <a:effectLst>
                            <a:outerShdw blurRad="38100" dist="38100" dir="2700000" algn="tl">
                              <a:srgbClr val="000000">
                                <a:alpha val="43137"/>
                              </a:srgbClr>
                            </a:outerShdw>
                          </a:effectLst>
                        </a:rPr>
                        <a:t>config</a:t>
                      </a:r>
                      <a:r>
                        <a:rPr lang="en-US" sz="1400" kern="100" dirty="0">
                          <a:effectLst>
                            <a:outerShdw blurRad="38100" dist="38100" dir="2700000" algn="tl">
                              <a:srgbClr val="000000">
                                <a:alpha val="43137"/>
                              </a:srgbClr>
                            </a:outerShdw>
                          </a:effectLst>
                        </a:rPr>
                        <a:t>-if)#</a:t>
                      </a:r>
                      <a:r>
                        <a:rPr lang="en-US" sz="1400" kern="100" dirty="0" err="1">
                          <a:effectLst>
                            <a:outerShdw blurRad="38100" dist="38100" dir="2700000" algn="tl">
                              <a:srgbClr val="000000">
                                <a:alpha val="43137"/>
                              </a:srgbClr>
                            </a:outerShdw>
                          </a:effectLst>
                        </a:rPr>
                        <a:t>ppp</a:t>
                      </a:r>
                      <a:r>
                        <a:rPr lang="en-US" sz="1400" kern="100" dirty="0">
                          <a:effectLst>
                            <a:outerShdw blurRad="38100" dist="38100" dir="2700000" algn="tl">
                              <a:srgbClr val="000000">
                                <a:alpha val="43137"/>
                              </a:srgbClr>
                            </a:outerShdw>
                          </a:effectLst>
                        </a:rPr>
                        <a:t> authentication chap</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RT-1(</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-if)#no shutdown</a:t>
                      </a:r>
                      <a:endParaRPr lang="zh-CN" sz="1400" kern="100" dirty="0">
                        <a:effectLst>
                          <a:outerShdw blurRad="38100" dist="38100" dir="2700000" algn="tl">
                            <a:srgbClr val="000000">
                              <a:alpha val="43137"/>
                            </a:srgbClr>
                          </a:outerShdw>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92067903"/>
                  </a:ext>
                </a:extLst>
              </a:tr>
              <a:tr h="2262200">
                <a:tc>
                  <a:txBody>
                    <a:bodyPr/>
                    <a:lstStyle/>
                    <a:p>
                      <a:pPr algn="ctr">
                        <a:lnSpc>
                          <a:spcPct val="150000"/>
                        </a:lnSpc>
                        <a:spcAft>
                          <a:spcPts val="0"/>
                        </a:spcAft>
                      </a:pPr>
                      <a:r>
                        <a:rPr lang="en-US" sz="1400" kern="100">
                          <a:effectLst>
                            <a:outerShdw blurRad="38100" dist="38100" dir="2700000" algn="tl">
                              <a:srgbClr val="000000">
                                <a:alpha val="43137"/>
                              </a:srgbClr>
                            </a:outerShdw>
                          </a:effectLst>
                        </a:rPr>
                        <a:t>RT-2</a:t>
                      </a:r>
                      <a:endParaRPr lang="zh-CN" sz="1400" kern="100">
                        <a:effectLst>
                          <a:outerShdw blurRad="38100" dist="38100" dir="2700000" algn="tl">
                            <a:srgbClr val="000000">
                              <a:alpha val="43137"/>
                            </a:srgbClr>
                          </a:outerShdw>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en-US" sz="1400" kern="0" dirty="0">
                          <a:effectLst>
                            <a:outerShdw blurRad="38100" dist="38100" dir="2700000" algn="tl">
                              <a:srgbClr val="000000">
                                <a:alpha val="43137"/>
                              </a:srgbClr>
                            </a:outerShdw>
                          </a:effectLst>
                        </a:rPr>
                        <a:t>Router&gt;enable</a:t>
                      </a:r>
                      <a:endParaRPr lang="zh-CN" sz="1400" kern="100" dirty="0">
                        <a:effectLst>
                          <a:outerShdw blurRad="38100" dist="38100" dir="2700000" algn="tl">
                            <a:srgbClr val="000000">
                              <a:alpha val="43137"/>
                            </a:srgbClr>
                          </a:outerShdw>
                        </a:effectLst>
                      </a:endParaRPr>
                    </a:p>
                    <a:p>
                      <a:pPr algn="l">
                        <a:spcAft>
                          <a:spcPts val="0"/>
                        </a:spcAft>
                      </a:pPr>
                      <a:r>
                        <a:rPr lang="en-US" sz="1400" kern="0" dirty="0" err="1">
                          <a:effectLst>
                            <a:outerShdw blurRad="38100" dist="38100" dir="2700000" algn="tl">
                              <a:srgbClr val="000000">
                                <a:alpha val="43137"/>
                              </a:srgbClr>
                            </a:outerShdw>
                          </a:effectLst>
                        </a:rPr>
                        <a:t>Router#configure</a:t>
                      </a:r>
                      <a:r>
                        <a:rPr lang="en-US" sz="1400" kern="0" dirty="0">
                          <a:effectLst>
                            <a:outerShdw blurRad="38100" dist="38100" dir="2700000" algn="tl">
                              <a:srgbClr val="000000">
                                <a:alpha val="43137"/>
                              </a:srgbClr>
                            </a:outerShdw>
                          </a:effectLst>
                        </a:rPr>
                        <a:t> terminal</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Router(</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)#hostname RT-2</a:t>
                      </a:r>
                      <a:endParaRPr lang="zh-CN" sz="1400" kern="100" dirty="0">
                        <a:effectLst>
                          <a:outerShdw blurRad="38100" dist="38100" dir="2700000" algn="tl">
                            <a:srgbClr val="000000">
                              <a:alpha val="43137"/>
                            </a:srgbClr>
                          </a:outerShdw>
                        </a:effectLst>
                      </a:endParaRPr>
                    </a:p>
                    <a:p>
                      <a:pPr algn="l">
                        <a:spcAft>
                          <a:spcPts val="0"/>
                        </a:spcAft>
                      </a:pPr>
                      <a:r>
                        <a:rPr lang="en-US" sz="1400" kern="100" dirty="0">
                          <a:effectLst>
                            <a:outerShdw blurRad="38100" dist="38100" dir="2700000" algn="tl">
                              <a:srgbClr val="000000">
                                <a:alpha val="43137"/>
                              </a:srgbClr>
                            </a:outerShdw>
                          </a:effectLst>
                        </a:rPr>
                        <a:t>RT-2(</a:t>
                      </a:r>
                      <a:r>
                        <a:rPr lang="en-US" sz="1400" kern="100" dirty="0" err="1">
                          <a:effectLst>
                            <a:outerShdw blurRad="38100" dist="38100" dir="2700000" algn="tl">
                              <a:srgbClr val="000000">
                                <a:alpha val="43137"/>
                              </a:srgbClr>
                            </a:outerShdw>
                          </a:effectLst>
                        </a:rPr>
                        <a:t>config</a:t>
                      </a:r>
                      <a:r>
                        <a:rPr lang="en-US" sz="1400" kern="100" dirty="0">
                          <a:effectLst>
                            <a:outerShdw blurRad="38100" dist="38100" dir="2700000" algn="tl">
                              <a:srgbClr val="000000">
                                <a:alpha val="43137"/>
                              </a:srgbClr>
                            </a:outerShdw>
                          </a:effectLst>
                        </a:rPr>
                        <a:t>)#username RT-1 password Skills</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RT-2(</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)#interface Serial0/0/0</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RT-2(</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-if)#encapsulation </a:t>
                      </a:r>
                      <a:r>
                        <a:rPr lang="en-US" sz="1400" kern="0" dirty="0" err="1">
                          <a:effectLst>
                            <a:outerShdw blurRad="38100" dist="38100" dir="2700000" algn="tl">
                              <a:srgbClr val="000000">
                                <a:alpha val="43137"/>
                              </a:srgbClr>
                            </a:outerShdw>
                          </a:effectLst>
                        </a:rPr>
                        <a:t>ppp</a:t>
                      </a:r>
                      <a:r>
                        <a:rPr lang="en-US" sz="1400" kern="0" dirty="0">
                          <a:effectLst>
                            <a:outerShdw blurRad="38100" dist="38100" dir="2700000" algn="tl">
                              <a:srgbClr val="000000">
                                <a:alpha val="43137"/>
                              </a:srgbClr>
                            </a:outerShdw>
                          </a:effectLst>
                        </a:rPr>
                        <a:t> </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RT-2(</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-if)#</a:t>
                      </a:r>
                      <a:r>
                        <a:rPr lang="en-US" sz="1400" kern="0" dirty="0" err="1">
                          <a:effectLst>
                            <a:outerShdw blurRad="38100" dist="38100" dir="2700000" algn="tl">
                              <a:srgbClr val="000000">
                                <a:alpha val="43137"/>
                              </a:srgbClr>
                            </a:outerShdw>
                          </a:effectLst>
                        </a:rPr>
                        <a:t>ip</a:t>
                      </a:r>
                      <a:r>
                        <a:rPr lang="en-US" sz="1400" kern="0" dirty="0">
                          <a:effectLst>
                            <a:outerShdw blurRad="38100" dist="38100" dir="2700000" algn="tl">
                              <a:srgbClr val="000000">
                                <a:alpha val="43137"/>
                              </a:srgbClr>
                            </a:outerShdw>
                          </a:effectLst>
                        </a:rPr>
                        <a:t> address 192.168.2.2 255.255.255.0</a:t>
                      </a:r>
                      <a:endParaRPr lang="zh-CN" sz="1400" kern="100" dirty="0">
                        <a:effectLst>
                          <a:outerShdw blurRad="38100" dist="38100" dir="2700000" algn="tl">
                            <a:srgbClr val="000000">
                              <a:alpha val="43137"/>
                            </a:srgbClr>
                          </a:outerShdw>
                        </a:effectLst>
                      </a:endParaRPr>
                    </a:p>
                    <a:p>
                      <a:pPr algn="l">
                        <a:spcAft>
                          <a:spcPts val="0"/>
                        </a:spcAft>
                      </a:pPr>
                      <a:r>
                        <a:rPr lang="en-US" sz="1400" kern="100" dirty="0">
                          <a:effectLst>
                            <a:outerShdw blurRad="38100" dist="38100" dir="2700000" algn="tl">
                              <a:srgbClr val="000000">
                                <a:alpha val="43137"/>
                              </a:srgbClr>
                            </a:outerShdw>
                          </a:effectLst>
                        </a:rPr>
                        <a:t>RT-2(</a:t>
                      </a:r>
                      <a:r>
                        <a:rPr lang="en-US" sz="1400" kern="100" dirty="0" err="1">
                          <a:effectLst>
                            <a:outerShdw blurRad="38100" dist="38100" dir="2700000" algn="tl">
                              <a:srgbClr val="000000">
                                <a:alpha val="43137"/>
                              </a:srgbClr>
                            </a:outerShdw>
                          </a:effectLst>
                        </a:rPr>
                        <a:t>config</a:t>
                      </a:r>
                      <a:r>
                        <a:rPr lang="en-US" sz="1400" kern="100" dirty="0">
                          <a:effectLst>
                            <a:outerShdw blurRad="38100" dist="38100" dir="2700000" algn="tl">
                              <a:srgbClr val="000000">
                                <a:alpha val="43137"/>
                              </a:srgbClr>
                            </a:outerShdw>
                          </a:effectLst>
                        </a:rPr>
                        <a:t>-if)#</a:t>
                      </a:r>
                      <a:r>
                        <a:rPr lang="en-US" sz="1400" kern="100" dirty="0" err="1">
                          <a:effectLst>
                            <a:outerShdw blurRad="38100" dist="38100" dir="2700000" algn="tl">
                              <a:srgbClr val="000000">
                                <a:alpha val="43137"/>
                              </a:srgbClr>
                            </a:outerShdw>
                          </a:effectLst>
                        </a:rPr>
                        <a:t>ppp</a:t>
                      </a:r>
                      <a:r>
                        <a:rPr lang="en-US" sz="1400" kern="100" dirty="0">
                          <a:effectLst>
                            <a:outerShdw blurRad="38100" dist="38100" dir="2700000" algn="tl">
                              <a:srgbClr val="000000">
                                <a:alpha val="43137"/>
                              </a:srgbClr>
                            </a:outerShdw>
                          </a:effectLst>
                        </a:rPr>
                        <a:t> authentication chap</a:t>
                      </a:r>
                      <a:endParaRPr lang="zh-CN" sz="1400" kern="100" dirty="0">
                        <a:effectLst>
                          <a:outerShdw blurRad="38100" dist="38100" dir="2700000" algn="tl">
                            <a:srgbClr val="000000">
                              <a:alpha val="43137"/>
                            </a:srgbClr>
                          </a:outerShdw>
                        </a:effectLst>
                      </a:endParaRPr>
                    </a:p>
                    <a:p>
                      <a:pPr algn="l">
                        <a:spcAft>
                          <a:spcPts val="0"/>
                        </a:spcAft>
                      </a:pPr>
                      <a:r>
                        <a:rPr lang="en-US" sz="1400" kern="0" dirty="0">
                          <a:effectLst>
                            <a:outerShdw blurRad="38100" dist="38100" dir="2700000" algn="tl">
                              <a:srgbClr val="000000">
                                <a:alpha val="43137"/>
                              </a:srgbClr>
                            </a:outerShdw>
                          </a:effectLst>
                        </a:rPr>
                        <a:t>RT-2(</a:t>
                      </a:r>
                      <a:r>
                        <a:rPr lang="en-US" sz="1400" kern="0" dirty="0" err="1">
                          <a:effectLst>
                            <a:outerShdw blurRad="38100" dist="38100" dir="2700000" algn="tl">
                              <a:srgbClr val="000000">
                                <a:alpha val="43137"/>
                              </a:srgbClr>
                            </a:outerShdw>
                          </a:effectLst>
                        </a:rPr>
                        <a:t>config</a:t>
                      </a:r>
                      <a:r>
                        <a:rPr lang="en-US" sz="1400" kern="0" dirty="0">
                          <a:effectLst>
                            <a:outerShdw blurRad="38100" dist="38100" dir="2700000" algn="tl">
                              <a:srgbClr val="000000">
                                <a:alpha val="43137"/>
                              </a:srgbClr>
                            </a:outerShdw>
                          </a:effectLst>
                        </a:rPr>
                        <a:t>-if)#no shutdown</a:t>
                      </a:r>
                      <a:endParaRPr lang="zh-CN" sz="1400" kern="100" dirty="0">
                        <a:effectLst>
                          <a:outerShdw blurRad="38100" dist="38100" dir="2700000" algn="tl">
                            <a:srgbClr val="000000">
                              <a:alpha val="43137"/>
                            </a:srgbClr>
                          </a:outerShdw>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88258505"/>
                  </a:ext>
                </a:extLst>
              </a:tr>
            </a:tbl>
          </a:graphicData>
        </a:graphic>
      </p:graphicFrame>
      <p:sp>
        <p:nvSpPr>
          <p:cNvPr id="4" name="矩形 3"/>
          <p:cNvSpPr/>
          <p:nvPr/>
        </p:nvSpPr>
        <p:spPr>
          <a:xfrm>
            <a:off x="1787693" y="1091285"/>
            <a:ext cx="3198802" cy="369332"/>
          </a:xfrm>
          <a:prstGeom prst="rect">
            <a:avLst/>
          </a:prstGeom>
        </p:spPr>
        <p:txBody>
          <a:bodyPr wrap="square">
            <a:spAutoFit/>
          </a:bodyPr>
          <a:lstStyle/>
          <a:p>
            <a:r>
              <a:rPr lang="zh-CN" altLang="zh-CN" b="1" dirty="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【例</a:t>
            </a:r>
            <a:r>
              <a:rPr lang="en-US" altLang="zh-CN" b="1" dirty="0" smtClean="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3-1-3</a:t>
            </a:r>
            <a:r>
              <a:rPr lang="zh-CN" altLang="zh-CN" b="1" dirty="0" smtClean="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a:t>
            </a:r>
            <a:r>
              <a:rPr lang="zh-CN" altLang="en-US" b="1" dirty="0" smtClean="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配置信息讲评</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64519"/>
            <a:ext cx="3948938" cy="430887"/>
          </a:xfrm>
          <a:prstGeom prst="rect">
            <a:avLst/>
          </a:prstGeom>
          <a:noFill/>
        </p:spPr>
        <p:txBody>
          <a:bodyPr wrap="square" lIns="0" tIns="0" rIns="0" bIns="0" rtlCol="0" anchor="ctr">
            <a:spAutoFit/>
          </a:bodyPr>
          <a:lstStyle/>
          <a:p>
            <a:pPr algn="ctr"/>
            <a:r>
              <a:rPr lang="en-US" altLang="zh-CN"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3.</a:t>
            </a:r>
            <a:r>
              <a:rPr lang="zh-CN" altLang="en-US"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案例分析</a:t>
            </a:r>
            <a:endParaRPr lang="zh-CN" altLang="en-US" sz="2800" b="1"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740016" y="1492667"/>
            <a:ext cx="10220400" cy="3323987"/>
          </a:xfrm>
          <a:prstGeom prst="rect">
            <a:avLst/>
          </a:prstGeom>
        </p:spPr>
        <p:txBody>
          <a:bodyPr wrap="square">
            <a:spAutoFit/>
          </a:bodyPr>
          <a:lstStyle/>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楷体" panose="02010609060101010101" pitchFamily="49" charset="-122"/>
              </a:rPr>
              <a:t>【例</a:t>
            </a:r>
            <a:r>
              <a:rPr lang="en-US" altLang="zh-CN" sz="2000" kern="100" dirty="0">
                <a:latin typeface="微软雅黑" panose="020B0503020204020204" pitchFamily="34" charset="-122"/>
                <a:ea typeface="微软雅黑" panose="020B0503020204020204" pitchFamily="34" charset="-122"/>
                <a:cs typeface="楷体" panose="02010609060101010101" pitchFamily="49" charset="-122"/>
              </a:rPr>
              <a:t>1</a:t>
            </a:r>
            <a:r>
              <a:rPr lang="zh-CN" altLang="zh-CN" sz="2000" kern="100" dirty="0">
                <a:latin typeface="微软雅黑" panose="020B0503020204020204" pitchFamily="34" charset="-122"/>
                <a:ea typeface="微软雅黑" panose="020B0503020204020204" pitchFamily="34" charset="-122"/>
                <a:cs typeface="楷体" panose="02010609060101010101" pitchFamily="49" charset="-122"/>
              </a:rPr>
              <a:t>】下列哪一个</a:t>
            </a:r>
            <a:r>
              <a:rPr lang="en-US" altLang="zh-CN" sz="2000" kern="100" dirty="0">
                <a:latin typeface="微软雅黑" panose="020B0503020204020204" pitchFamily="34" charset="-122"/>
                <a:ea typeface="微软雅黑" panose="020B0503020204020204" pitchFamily="34" charset="-122"/>
                <a:cs typeface="楷体" panose="02010609060101010101" pitchFamily="49" charset="-122"/>
              </a:rPr>
              <a:t>PPP</a:t>
            </a:r>
            <a:r>
              <a:rPr lang="zh-CN" altLang="zh-CN" sz="2000" kern="100" dirty="0">
                <a:latin typeface="微软雅黑" panose="020B0503020204020204" pitchFamily="34" charset="-122"/>
                <a:ea typeface="微软雅黑" panose="020B0503020204020204" pitchFamily="34" charset="-122"/>
                <a:cs typeface="楷体" panose="02010609060101010101" pitchFamily="49" charset="-122"/>
              </a:rPr>
              <a:t>验证协议可以不用发出任何明文密码信息就可以连接链路另一端的设备？</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66700" algn="just">
              <a:lnSpc>
                <a:spcPct val="150000"/>
              </a:lnSpc>
              <a:spcAft>
                <a:spcPts val="0"/>
              </a:spcAft>
            </a:pPr>
            <a:r>
              <a:rPr lang="en-US" altLang="zh-CN" sz="2000" kern="100" dirty="0">
                <a:latin typeface="微软雅黑" panose="020B0503020204020204" pitchFamily="34" charset="-122"/>
                <a:ea typeface="微软雅黑" panose="020B0503020204020204" pitchFamily="34" charset="-122"/>
                <a:cs typeface="楷体" panose="02010609060101010101" pitchFamily="49" charset="-122"/>
              </a:rPr>
              <a:t>A.MD5        B.PAP           C.CHAP            D.DES</a:t>
            </a:r>
            <a:endPar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楷体" panose="02010609060101010101" pitchFamily="49" charset="-122"/>
              </a:rPr>
              <a:t>【解析】</a:t>
            </a:r>
            <a:r>
              <a:rPr lang="en-US" altLang="zh-CN" sz="2000" kern="100" dirty="0">
                <a:solidFill>
                  <a:srgbClr val="FF0000"/>
                </a:solidFill>
                <a:latin typeface="微软雅黑" panose="020B0503020204020204" pitchFamily="34" charset="-122"/>
                <a:ea typeface="微软雅黑" panose="020B0503020204020204" pitchFamily="34" charset="-122"/>
                <a:cs typeface="楷体" panose="02010609060101010101" pitchFamily="49" charset="-122"/>
              </a:rPr>
              <a:t>CHAP</a:t>
            </a:r>
            <a:r>
              <a:rPr lang="zh-CN" altLang="zh-CN" sz="2000" kern="100" dirty="0">
                <a:solidFill>
                  <a:srgbClr val="FF0000"/>
                </a:solidFill>
                <a:latin typeface="微软雅黑" panose="020B0503020204020204" pitchFamily="34" charset="-122"/>
                <a:ea typeface="微软雅黑" panose="020B0503020204020204" pitchFamily="34" charset="-122"/>
                <a:cs typeface="楷体" panose="02010609060101010101" pitchFamily="49" charset="-122"/>
              </a:rPr>
              <a:t>挑战握手协议的优点在于密钥不在网络中传送，不会被窃听。由于使用三次握手的方法，发起连接的一方如果没有收到</a:t>
            </a:r>
            <a:r>
              <a:rPr lang="en-US" altLang="zh-CN" sz="2000" kern="100" dirty="0">
                <a:solidFill>
                  <a:srgbClr val="FF0000"/>
                </a:solidFill>
                <a:latin typeface="微软雅黑" panose="020B0503020204020204" pitchFamily="34" charset="-122"/>
                <a:ea typeface="微软雅黑" panose="020B0503020204020204" pitchFamily="34" charset="-122"/>
                <a:cs typeface="楷体" panose="02010609060101010101" pitchFamily="49" charset="-122"/>
              </a:rPr>
              <a:t>“</a:t>
            </a:r>
            <a:r>
              <a:rPr lang="zh-CN" altLang="zh-CN" sz="2000" kern="100" dirty="0">
                <a:solidFill>
                  <a:srgbClr val="FF0000"/>
                </a:solidFill>
                <a:latin typeface="微软雅黑" panose="020B0503020204020204" pitchFamily="34" charset="-122"/>
                <a:ea typeface="微软雅黑" panose="020B0503020204020204" pitchFamily="34" charset="-122"/>
                <a:cs typeface="楷体" panose="02010609060101010101" pitchFamily="49" charset="-122"/>
              </a:rPr>
              <a:t>挑战信息</a:t>
            </a:r>
            <a:r>
              <a:rPr lang="en-US" altLang="zh-CN" sz="2000" kern="100" dirty="0">
                <a:solidFill>
                  <a:srgbClr val="FF0000"/>
                </a:solidFill>
                <a:latin typeface="微软雅黑" panose="020B0503020204020204" pitchFamily="34" charset="-122"/>
                <a:ea typeface="微软雅黑" panose="020B0503020204020204" pitchFamily="34" charset="-122"/>
                <a:cs typeface="楷体" panose="02010609060101010101" pitchFamily="49" charset="-122"/>
              </a:rPr>
              <a:t>”</a:t>
            </a:r>
            <a:r>
              <a:rPr lang="zh-CN" altLang="zh-CN" sz="2000" kern="100" dirty="0">
                <a:solidFill>
                  <a:srgbClr val="FF0000"/>
                </a:solidFill>
                <a:latin typeface="微软雅黑" panose="020B0503020204020204" pitchFamily="34" charset="-122"/>
                <a:ea typeface="微软雅黑" panose="020B0503020204020204" pitchFamily="34" charset="-122"/>
                <a:cs typeface="楷体" panose="02010609060101010101" pitchFamily="49" charset="-122"/>
              </a:rPr>
              <a:t>就不能进行验证，因此在某种程度上挑战握手协议不容易被强制攻击，</a:t>
            </a:r>
            <a:r>
              <a:rPr lang="en-US" altLang="zh-CN" sz="2000" kern="100" dirty="0">
                <a:solidFill>
                  <a:srgbClr val="FF0000"/>
                </a:solidFill>
                <a:latin typeface="微软雅黑" panose="020B0503020204020204" pitchFamily="34" charset="-122"/>
                <a:ea typeface="微软雅黑" panose="020B0503020204020204" pitchFamily="34" charset="-122"/>
                <a:cs typeface="楷体" panose="02010609060101010101" pitchFamily="49" charset="-122"/>
              </a:rPr>
              <a:t>CHAP</a:t>
            </a:r>
            <a:r>
              <a:rPr lang="zh-CN" altLang="zh-CN" sz="2000" kern="100" dirty="0">
                <a:solidFill>
                  <a:srgbClr val="FF0000"/>
                </a:solidFill>
                <a:latin typeface="微软雅黑" panose="020B0503020204020204" pitchFamily="34" charset="-122"/>
                <a:ea typeface="微软雅黑" panose="020B0503020204020204" pitchFamily="34" charset="-122"/>
                <a:cs typeface="楷体" panose="02010609060101010101" pitchFamily="49" charset="-122"/>
              </a:rPr>
              <a:t>验证也不需要发出任何明文密码信息。</a:t>
            </a:r>
            <a:endPar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000" kern="100" dirty="0">
                <a:latin typeface="微软雅黑" panose="020B0503020204020204" pitchFamily="34" charset="-122"/>
                <a:ea typeface="微软雅黑" panose="020B0503020204020204" pitchFamily="34" charset="-122"/>
                <a:cs typeface="楷体" panose="02010609060101010101" pitchFamily="49" charset="-122"/>
              </a:rPr>
              <a:t>【答案】</a:t>
            </a:r>
            <a:r>
              <a:rPr lang="en-US" altLang="zh-CN" sz="2000" kern="100" dirty="0">
                <a:latin typeface="微软雅黑" panose="020B0503020204020204" pitchFamily="34" charset="-122"/>
                <a:ea typeface="微软雅黑" panose="020B0503020204020204" pitchFamily="34" charset="-122"/>
                <a:cs typeface="楷体" panose="02010609060101010101" pitchFamily="49" charset="-122"/>
              </a:rPr>
              <a:t>C</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4454907" y="264519"/>
            <a:ext cx="3948938" cy="430887"/>
          </a:xfrm>
          <a:prstGeom prst="rect">
            <a:avLst/>
          </a:prstGeom>
          <a:noFill/>
        </p:spPr>
        <p:txBody>
          <a:bodyPr wrap="square" lIns="0" tIns="0" rIns="0" bIns="0" rtlCol="0" anchor="ctr">
            <a:spAutoFit/>
          </a:bodyPr>
          <a:lstStyle/>
          <a:p>
            <a:pPr algn="ctr"/>
            <a:r>
              <a:rPr lang="en-US" altLang="zh-CN"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3.</a:t>
            </a:r>
            <a:r>
              <a:rPr lang="zh-CN" altLang="en-US"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案例分析</a:t>
            </a:r>
            <a:endParaRPr lang="zh-CN" altLang="en-US" sz="2800" b="1"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矩形 1"/>
          <p:cNvSpPr/>
          <p:nvPr/>
        </p:nvSpPr>
        <p:spPr>
          <a:xfrm>
            <a:off x="1078695" y="1031165"/>
            <a:ext cx="10008247" cy="5078313"/>
          </a:xfrm>
          <a:prstGeom prst="rect">
            <a:avLst/>
          </a:prstGeom>
        </p:spPr>
        <p:txBody>
          <a:bodyPr wrap="square">
            <a:spAutoFit/>
          </a:bodyPr>
          <a:lstStyle/>
          <a:p>
            <a:pPr algn="just">
              <a:lnSpc>
                <a:spcPct val="150000"/>
              </a:lnSpc>
              <a:spcAft>
                <a:spcPts val="0"/>
              </a:spcAft>
            </a:pPr>
            <a:r>
              <a:rPr lang="zh-CN" altLang="zh-CN" kern="100" dirty="0">
                <a:latin typeface="等线" panose="02010600030101010101" pitchFamily="2" charset="-122"/>
                <a:ea typeface="仿宋" panose="02010609060101010101" pitchFamily="49" charset="-122"/>
                <a:cs typeface="楷体" panose="02010609060101010101" pitchFamily="49" charset="-122"/>
              </a:rPr>
              <a:t>【例</a:t>
            </a:r>
            <a:r>
              <a:rPr lang="en-US" altLang="zh-CN" kern="100" dirty="0">
                <a:latin typeface="等线" panose="02010600030101010101" pitchFamily="2" charset="-122"/>
                <a:ea typeface="仿宋" panose="02010609060101010101" pitchFamily="49" charset="-122"/>
                <a:cs typeface="楷体" panose="02010609060101010101" pitchFamily="49" charset="-122"/>
              </a:rPr>
              <a:t>2</a:t>
            </a:r>
            <a:r>
              <a:rPr lang="zh-CN" altLang="zh-CN" kern="100" dirty="0">
                <a:latin typeface="等线" panose="02010600030101010101" pitchFamily="2" charset="-122"/>
                <a:ea typeface="仿宋" panose="02010609060101010101" pitchFamily="49" charset="-122"/>
                <a:cs typeface="楷体" panose="02010609060101010101" pitchFamily="49" charset="-122"/>
              </a:rPr>
              <a:t>】（多选题）两台路由器未经过初始化配置。在实验中，一台路由器使用</a:t>
            </a:r>
            <a:r>
              <a:rPr lang="en-US" altLang="zh-CN" kern="100" dirty="0">
                <a:latin typeface="等线" panose="02010600030101010101" pitchFamily="2" charset="-122"/>
                <a:ea typeface="仿宋" panose="02010609060101010101" pitchFamily="49" charset="-122"/>
                <a:cs typeface="楷体" panose="02010609060101010101" pitchFamily="49" charset="-122"/>
              </a:rPr>
              <a:t>DTE</a:t>
            </a:r>
            <a:r>
              <a:rPr lang="zh-CN" altLang="zh-CN" kern="100" dirty="0">
                <a:latin typeface="等线" panose="02010600030101010101" pitchFamily="2" charset="-122"/>
                <a:ea typeface="仿宋" panose="02010609060101010101" pitchFamily="49" charset="-122"/>
                <a:cs typeface="楷体" panose="02010609060101010101" pitchFamily="49" charset="-122"/>
              </a:rPr>
              <a:t>电缆与</a:t>
            </a:r>
            <a:r>
              <a:rPr lang="en-US" altLang="zh-CN" kern="100" dirty="0">
                <a:latin typeface="等线" panose="02010600030101010101" pitchFamily="2" charset="-122"/>
                <a:ea typeface="仿宋" panose="02010609060101010101" pitchFamily="49" charset="-122"/>
                <a:cs typeface="楷体" panose="02010609060101010101" pitchFamily="49" charset="-122"/>
              </a:rPr>
              <a:t>R1</a:t>
            </a:r>
            <a:r>
              <a:rPr lang="zh-CN" altLang="zh-CN" kern="100" dirty="0">
                <a:latin typeface="等线" panose="02010600030101010101" pitchFamily="2" charset="-122"/>
                <a:ea typeface="仿宋" panose="02010609060101010101" pitchFamily="49" charset="-122"/>
                <a:cs typeface="楷体" panose="02010609060101010101" pitchFamily="49" charset="-122"/>
              </a:rPr>
              <a:t>连接，另一台用</a:t>
            </a:r>
            <a:r>
              <a:rPr lang="en-US" altLang="zh-CN" kern="100" dirty="0">
                <a:latin typeface="等线" panose="02010600030101010101" pitchFamily="2" charset="-122"/>
                <a:ea typeface="仿宋" panose="02010609060101010101" pitchFamily="49" charset="-122"/>
                <a:cs typeface="楷体" panose="02010609060101010101" pitchFamily="49" charset="-122"/>
              </a:rPr>
              <a:t>DCE</a:t>
            </a:r>
            <a:r>
              <a:rPr lang="zh-CN" altLang="zh-CN" kern="100" dirty="0">
                <a:latin typeface="等线" panose="02010600030101010101" pitchFamily="2" charset="-122"/>
                <a:ea typeface="仿宋" panose="02010609060101010101" pitchFamily="49" charset="-122"/>
                <a:cs typeface="楷体" panose="02010609060101010101" pitchFamily="49" charset="-122"/>
              </a:rPr>
              <a:t>电缆与</a:t>
            </a:r>
            <a:r>
              <a:rPr lang="en-US" altLang="zh-CN" kern="100" dirty="0">
                <a:latin typeface="等线" panose="02010600030101010101" pitchFamily="2" charset="-122"/>
                <a:ea typeface="仿宋" panose="02010609060101010101" pitchFamily="49" charset="-122"/>
                <a:cs typeface="楷体" panose="02010609060101010101" pitchFamily="49" charset="-122"/>
              </a:rPr>
              <a:t>R2</a:t>
            </a:r>
            <a:r>
              <a:rPr lang="zh-CN" altLang="zh-CN" kern="100" dirty="0">
                <a:latin typeface="等线" panose="02010600030101010101" pitchFamily="2" charset="-122"/>
                <a:ea typeface="仿宋" panose="02010609060101010101" pitchFamily="49" charset="-122"/>
                <a:cs typeface="楷体" panose="02010609060101010101" pitchFamily="49" charset="-122"/>
              </a:rPr>
              <a:t>连接，然后</a:t>
            </a:r>
            <a:r>
              <a:rPr lang="en-US" altLang="zh-CN" kern="100" dirty="0">
                <a:latin typeface="等线" panose="02010600030101010101" pitchFamily="2" charset="-122"/>
                <a:ea typeface="仿宋" panose="02010609060101010101" pitchFamily="49" charset="-122"/>
                <a:cs typeface="楷体" panose="02010609060101010101" pitchFamily="49" charset="-122"/>
              </a:rPr>
              <a:t>DTE</a:t>
            </a:r>
            <a:r>
              <a:rPr lang="zh-CN" altLang="zh-CN" kern="100" dirty="0">
                <a:latin typeface="等线" panose="02010600030101010101" pitchFamily="2" charset="-122"/>
                <a:ea typeface="仿宋" panose="02010609060101010101" pitchFamily="49" charset="-122"/>
                <a:cs typeface="楷体" panose="02010609060101010101" pitchFamily="49" charset="-122"/>
              </a:rPr>
              <a:t>电缆与</a:t>
            </a:r>
            <a:r>
              <a:rPr lang="en-US" altLang="zh-CN" kern="100" dirty="0">
                <a:latin typeface="等线" panose="02010600030101010101" pitchFamily="2" charset="-122"/>
                <a:ea typeface="仿宋" panose="02010609060101010101" pitchFamily="49" charset="-122"/>
                <a:cs typeface="楷体" panose="02010609060101010101" pitchFamily="49" charset="-122"/>
              </a:rPr>
              <a:t>DCE</a:t>
            </a:r>
            <a:r>
              <a:rPr lang="zh-CN" altLang="zh-CN" kern="100" dirty="0">
                <a:latin typeface="等线" panose="02010600030101010101" pitchFamily="2" charset="-122"/>
                <a:ea typeface="仿宋" panose="02010609060101010101" pitchFamily="49" charset="-122"/>
                <a:cs typeface="楷体" panose="02010609060101010101" pitchFamily="49" charset="-122"/>
              </a:rPr>
              <a:t>电缆相互连接将两台路由器连接起来。管理员要创建一个正在运行的</a:t>
            </a:r>
            <a:r>
              <a:rPr lang="en-US" altLang="zh-CN" kern="100" dirty="0">
                <a:latin typeface="等线" panose="02010600030101010101" pitchFamily="2" charset="-122"/>
                <a:ea typeface="仿宋" panose="02010609060101010101" pitchFamily="49" charset="-122"/>
                <a:cs typeface="楷体" panose="02010609060101010101" pitchFamily="49" charset="-122"/>
              </a:rPr>
              <a:t>PPP</a:t>
            </a:r>
            <a:r>
              <a:rPr lang="zh-CN" altLang="zh-CN" kern="100" dirty="0">
                <a:latin typeface="等线" panose="02010600030101010101" pitchFamily="2" charset="-122"/>
                <a:ea typeface="仿宋" panose="02010609060101010101" pitchFamily="49" charset="-122"/>
                <a:cs typeface="楷体" panose="02010609060101010101" pitchFamily="49" charset="-122"/>
              </a:rPr>
              <a:t>链路。假设该物理背靠背链路在物理上工作正常，那么为了在这条链路上能够达到</a:t>
            </a:r>
            <a:r>
              <a:rPr lang="en-US" altLang="zh-CN" kern="100" dirty="0">
                <a:latin typeface="等线" panose="02010600030101010101" pitchFamily="2" charset="-122"/>
                <a:ea typeface="仿宋" panose="02010609060101010101" pitchFamily="49" charset="-122"/>
                <a:cs typeface="楷体" panose="02010609060101010101" pitchFamily="49" charset="-122"/>
              </a:rPr>
              <a:t>R1 ping</a:t>
            </a:r>
            <a:r>
              <a:rPr lang="zh-CN" altLang="zh-CN" kern="100" dirty="0">
                <a:latin typeface="等线" panose="02010600030101010101" pitchFamily="2" charset="-122"/>
                <a:ea typeface="仿宋" panose="02010609060101010101" pitchFamily="49" charset="-122"/>
                <a:cs typeface="楷体" panose="02010609060101010101" pitchFamily="49" charset="-122"/>
              </a:rPr>
              <a:t>通</a:t>
            </a:r>
            <a:r>
              <a:rPr lang="en-US" altLang="zh-CN" kern="100" dirty="0">
                <a:latin typeface="等线" panose="02010600030101010101" pitchFamily="2" charset="-122"/>
                <a:ea typeface="仿宋" panose="02010609060101010101" pitchFamily="49" charset="-122"/>
                <a:cs typeface="楷体" panose="02010609060101010101" pitchFamily="49" charset="-122"/>
              </a:rPr>
              <a:t>R2</a:t>
            </a:r>
            <a:r>
              <a:rPr lang="zh-CN" altLang="zh-CN" kern="100" dirty="0">
                <a:latin typeface="等线" panose="02010600030101010101" pitchFamily="2" charset="-122"/>
                <a:ea typeface="仿宋" panose="02010609060101010101" pitchFamily="49" charset="-122"/>
                <a:cs typeface="楷体" panose="02010609060101010101" pitchFamily="49" charset="-122"/>
              </a:rPr>
              <a:t>的串行</a:t>
            </a:r>
            <a:r>
              <a:rPr lang="en-US" altLang="zh-CN" kern="100" dirty="0">
                <a:latin typeface="等线" panose="02010600030101010101" pitchFamily="2" charset="-122"/>
                <a:ea typeface="仿宋" panose="02010609060101010101" pitchFamily="49" charset="-122"/>
                <a:cs typeface="楷体" panose="02010609060101010101" pitchFamily="49" charset="-122"/>
              </a:rPr>
              <a:t>IP</a:t>
            </a:r>
            <a:r>
              <a:rPr lang="zh-CN" altLang="zh-CN" kern="100" dirty="0">
                <a:latin typeface="等线" panose="02010600030101010101" pitchFamily="2" charset="-122"/>
                <a:ea typeface="仿宋" panose="02010609060101010101" pitchFamily="49" charset="-122"/>
                <a:cs typeface="楷体" panose="02010609060101010101" pitchFamily="49" charset="-122"/>
              </a:rPr>
              <a:t>地址状态，需要在</a:t>
            </a:r>
            <a:r>
              <a:rPr lang="en-US" altLang="zh-CN" kern="100" dirty="0">
                <a:latin typeface="等线" panose="02010600030101010101" pitchFamily="2" charset="-122"/>
                <a:ea typeface="仿宋" panose="02010609060101010101" pitchFamily="49" charset="-122"/>
                <a:cs typeface="楷体" panose="02010609060101010101" pitchFamily="49" charset="-122"/>
              </a:rPr>
              <a:t>R1</a:t>
            </a:r>
            <a:r>
              <a:rPr lang="zh-CN" altLang="zh-CN" kern="100" dirty="0">
                <a:latin typeface="等线" panose="02010600030101010101" pitchFamily="2" charset="-122"/>
                <a:ea typeface="仿宋" panose="02010609060101010101" pitchFamily="49" charset="-122"/>
                <a:cs typeface="楷体" panose="02010609060101010101" pitchFamily="49" charset="-122"/>
              </a:rPr>
              <a:t>上使用哪些命令？</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marL="400050" algn="just">
              <a:lnSpc>
                <a:spcPct val="150000"/>
              </a:lnSpc>
              <a:spcAft>
                <a:spcPts val="0"/>
              </a:spcAft>
            </a:pPr>
            <a:r>
              <a:rPr lang="en-US" altLang="zh-CN" kern="100" dirty="0" err="1">
                <a:latin typeface="仿宋" panose="02010609060101010101" pitchFamily="49" charset="-122"/>
                <a:ea typeface="等线" panose="02010600030101010101" pitchFamily="2" charset="-122"/>
                <a:cs typeface="楷体" panose="02010609060101010101" pitchFamily="49" charset="-122"/>
              </a:rPr>
              <a:t>A.encapsulation</a:t>
            </a:r>
            <a:r>
              <a:rPr lang="en-US" altLang="zh-CN" kern="100" dirty="0">
                <a:latin typeface="仿宋" panose="02010609060101010101" pitchFamily="49" charset="-122"/>
                <a:ea typeface="等线" panose="02010600030101010101" pitchFamily="2" charset="-122"/>
                <a:cs typeface="楷体" panose="02010609060101010101" pitchFamily="49" charset="-122"/>
              </a:rPr>
              <a:t> </a:t>
            </a:r>
            <a:r>
              <a:rPr lang="en-US" altLang="zh-CN" kern="100" dirty="0" err="1">
                <a:latin typeface="仿宋" panose="02010609060101010101" pitchFamily="49" charset="-122"/>
                <a:ea typeface="等线" panose="02010600030101010101" pitchFamily="2" charset="-122"/>
                <a:cs typeface="楷体" panose="02010609060101010101" pitchFamily="49" charset="-122"/>
              </a:rPr>
              <a:t>ppp</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marL="400050" algn="just">
              <a:lnSpc>
                <a:spcPct val="150000"/>
              </a:lnSpc>
              <a:spcAft>
                <a:spcPts val="0"/>
              </a:spcAft>
            </a:pPr>
            <a:r>
              <a:rPr lang="en-US" altLang="zh-CN" kern="100" dirty="0">
                <a:latin typeface="仿宋" panose="02010609060101010101" pitchFamily="49" charset="-122"/>
                <a:ea typeface="等线" panose="02010600030101010101" pitchFamily="2" charset="-122"/>
                <a:cs typeface="楷体" panose="02010609060101010101" pitchFamily="49" charset="-122"/>
              </a:rPr>
              <a:t>B.no encapsulation </a:t>
            </a:r>
            <a:r>
              <a:rPr lang="en-US" altLang="zh-CN" kern="100" dirty="0" err="1">
                <a:latin typeface="仿宋" panose="02010609060101010101" pitchFamily="49" charset="-122"/>
                <a:ea typeface="等线" panose="02010600030101010101" pitchFamily="2" charset="-122"/>
                <a:cs typeface="楷体" panose="02010609060101010101" pitchFamily="49" charset="-122"/>
              </a:rPr>
              <a:t>hdlc</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marL="400050" algn="just">
              <a:lnSpc>
                <a:spcPct val="150000"/>
              </a:lnSpc>
              <a:spcAft>
                <a:spcPts val="0"/>
              </a:spcAft>
            </a:pPr>
            <a:r>
              <a:rPr lang="en-US" altLang="zh-CN" kern="100" dirty="0" err="1">
                <a:latin typeface="仿宋" panose="02010609060101010101" pitchFamily="49" charset="-122"/>
                <a:ea typeface="等线" panose="02010600030101010101" pitchFamily="2" charset="-122"/>
                <a:cs typeface="楷体" panose="02010609060101010101" pitchFamily="49" charset="-122"/>
              </a:rPr>
              <a:t>C.clock</a:t>
            </a:r>
            <a:r>
              <a:rPr lang="en-US" altLang="zh-CN" kern="100" dirty="0">
                <a:latin typeface="仿宋" panose="02010609060101010101" pitchFamily="49" charset="-122"/>
                <a:ea typeface="等线" panose="02010600030101010101" pitchFamily="2" charset="-122"/>
                <a:cs typeface="楷体" panose="02010609060101010101" pitchFamily="49" charset="-122"/>
              </a:rPr>
              <a:t> rate</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marL="400050" algn="just">
              <a:lnSpc>
                <a:spcPct val="150000"/>
              </a:lnSpc>
              <a:spcAft>
                <a:spcPts val="0"/>
              </a:spcAft>
            </a:pPr>
            <a:r>
              <a:rPr lang="en-US" altLang="zh-CN" kern="100" dirty="0" err="1">
                <a:latin typeface="仿宋" panose="02010609060101010101" pitchFamily="49" charset="-122"/>
                <a:ea typeface="等线" panose="02010600030101010101" pitchFamily="2" charset="-122"/>
                <a:cs typeface="楷体" panose="02010609060101010101" pitchFamily="49" charset="-122"/>
              </a:rPr>
              <a:t>D.ip</a:t>
            </a:r>
            <a:r>
              <a:rPr lang="en-US" altLang="zh-CN" kern="100" dirty="0">
                <a:latin typeface="仿宋" panose="02010609060101010101" pitchFamily="49" charset="-122"/>
                <a:ea typeface="等线" panose="02010600030101010101" pitchFamily="2" charset="-122"/>
                <a:cs typeface="楷体" panose="02010609060101010101" pitchFamily="49" charset="-122"/>
              </a:rPr>
              <a:t> address</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0"/>
              </a:spcAft>
            </a:pPr>
            <a:r>
              <a:rPr lang="zh-CN" altLang="zh-CN" kern="100" dirty="0">
                <a:latin typeface="等线" panose="02010600030101010101" pitchFamily="2" charset="-122"/>
                <a:ea typeface="仿宋" panose="02010609060101010101" pitchFamily="49" charset="-122"/>
                <a:cs typeface="楷体" panose="02010609060101010101" pitchFamily="49" charset="-122"/>
              </a:rPr>
              <a:t>【解析】</a:t>
            </a:r>
            <a:r>
              <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该题考核的知识点是</a:t>
            </a:r>
            <a:r>
              <a:rPr lang="en-US"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PPP</a:t>
            </a:r>
            <a:r>
              <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协议中的</a:t>
            </a:r>
            <a:r>
              <a:rPr lang="en-US"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DTE</a:t>
            </a:r>
            <a:r>
              <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和</a:t>
            </a:r>
            <a:r>
              <a:rPr lang="en-US"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DCE</a:t>
            </a:r>
            <a:r>
              <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特性，以及串行链路的封装方式，时钟频率（</a:t>
            </a:r>
            <a:r>
              <a:rPr lang="en-US"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Clock rate</a:t>
            </a:r>
            <a:r>
              <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）只能在</a:t>
            </a:r>
            <a:r>
              <a:rPr lang="en-US"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DCE</a:t>
            </a:r>
            <a:r>
              <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端设置，串行链路的封装方式使用</a:t>
            </a:r>
            <a:r>
              <a:rPr lang="en-US"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encapsulation xx</a:t>
            </a:r>
            <a:r>
              <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进行切换。另外，要实现</a:t>
            </a:r>
            <a:r>
              <a:rPr lang="en-US"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ping</a:t>
            </a:r>
            <a:r>
              <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通，自然需要配置</a:t>
            </a:r>
            <a:r>
              <a:rPr lang="en-US"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IP </a:t>
            </a:r>
            <a:r>
              <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仿宋" panose="02010609060101010101" pitchFamily="49" charset="-122"/>
                <a:cs typeface="楷体" panose="02010609060101010101" pitchFamily="49" charset="-122"/>
              </a:rPr>
              <a:t>地址。</a:t>
            </a:r>
            <a:endParaRPr lang="zh-CN" altLang="zh-CN" b="1" kern="100" dirty="0">
              <a:solidFill>
                <a:srgbClr val="FF0000"/>
              </a:solidFill>
              <a:effectLst>
                <a:outerShdw blurRad="38100" dist="38100" dir="2700000" algn="tl">
                  <a:srgbClr val="000000">
                    <a:alpha val="43137"/>
                  </a:srgbClr>
                </a:outerShdw>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spcAft>
                <a:spcPts val="0"/>
              </a:spcAft>
            </a:pPr>
            <a:r>
              <a:rPr lang="zh-CN" altLang="zh-CN" kern="100" dirty="0">
                <a:latin typeface="等线" panose="02010600030101010101" pitchFamily="2" charset="-122"/>
                <a:ea typeface="仿宋" panose="02010609060101010101" pitchFamily="49" charset="-122"/>
                <a:cs typeface="楷体" panose="02010609060101010101" pitchFamily="49" charset="-122"/>
              </a:rPr>
              <a:t>【答案】</a:t>
            </a:r>
            <a:r>
              <a:rPr lang="en-US" altLang="zh-CN" kern="100" dirty="0">
                <a:latin typeface="等线" panose="02010600030101010101" pitchFamily="2" charset="-122"/>
                <a:ea typeface="仿宋" panose="02010609060101010101" pitchFamily="49" charset="-122"/>
                <a:cs typeface="楷体" panose="02010609060101010101" pitchFamily="49" charset="-122"/>
              </a:rPr>
              <a:t>AD</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1563" y="0"/>
            <a:ext cx="12858750" cy="7232650"/>
          </a:xfrm>
          <a:prstGeom prst="rect">
            <a:avLst/>
          </a:prstGeom>
          <a:blipFill dpi="0" rotWithShape="1">
            <a:blip r:embed="rId3">
              <a:extLst>
                <a:ext uri="{BEBA8EAE-BF5A-486C-A8C5-ECC9F3942E4B}">
                  <a14:imgProps xmlns:a14="http://schemas.microsoft.com/office/drawing/2010/main">
                    <a14:imgLayer r:embed="rId4">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t="-12723" b="-58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矩形 3"/>
          <p:cNvSpPr/>
          <p:nvPr/>
        </p:nvSpPr>
        <p:spPr>
          <a:xfrm>
            <a:off x="2758440" y="1527810"/>
            <a:ext cx="10101580" cy="1751330"/>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8" name="矩形 259"/>
          <p:cNvSpPr>
            <a:spLocks noChangeArrowheads="1"/>
          </p:cNvSpPr>
          <p:nvPr/>
        </p:nvSpPr>
        <p:spPr bwMode="auto">
          <a:xfrm>
            <a:off x="3810547" y="1766551"/>
            <a:ext cx="8595492" cy="123063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8000" kern="5000" dirty="0">
                <a:solidFill>
                  <a:schemeClr val="accent2">
                    <a:lumMod val="40000"/>
                    <a:lumOff val="60000"/>
                  </a:schemeClr>
                </a:solidFill>
                <a:latin typeface="印品黑体" panose="00000500000000000000" pitchFamily="2" charset="-122"/>
                <a:ea typeface="印品黑体" panose="00000500000000000000" pitchFamily="2" charset="-122"/>
                <a:cs typeface="Arial" panose="020B0604020202020204" pitchFamily="34" charset="0"/>
              </a:rPr>
              <a:t>感谢聆听</a:t>
            </a: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4" y="3899765"/>
            <a:ext cx="9524872" cy="120576"/>
            <a:chOff x="-2370516" y="2370784"/>
            <a:chExt cx="6773985" cy="85752"/>
          </a:xfrm>
          <a:solidFill>
            <a:schemeClr val="accent1"/>
          </a:solidFill>
        </p:grpSpPr>
        <p:sp>
          <p:nvSpPr>
            <p:cNvPr id="13" name="Rectangle 12"/>
            <p:cNvSpPr/>
            <p:nvPr/>
          </p:nvSpPr>
          <p:spPr>
            <a:xfrm flipV="1">
              <a:off x="-2370516" y="2370784"/>
              <a:ext cx="6773985" cy="325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340">
                <a:defRPr/>
              </a:pPr>
              <a:endParaRPr lang="en-US" sz="2670" dirty="0">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340">
                <a:defRPr/>
              </a:pPr>
              <a:endParaRPr lang="en-US" sz="2670" dirty="0">
                <a:latin typeface="印品黑体" panose="00000500000000000000" pitchFamily="2" charset="-122"/>
                <a:ea typeface="方正正粗黑简体" panose="02000000000000000000" pitchFamily="2" charset="-122"/>
                <a:sym typeface="Arial" panose="020B0604020202020204" pitchFamily="34" charset="0"/>
              </a:endParaRPr>
            </a:p>
          </p:txBody>
        </p:sp>
      </p:grpSp>
      <p:sp>
        <p:nvSpPr>
          <p:cNvPr id="8" name="MH_Entry_1"/>
          <p:cNvSpPr/>
          <p:nvPr>
            <p:custDataLst>
              <p:tags r:id="rId1"/>
            </p:custDataLst>
          </p:nvPr>
        </p:nvSpPr>
        <p:spPr>
          <a:xfrm>
            <a:off x="566239" y="2636419"/>
            <a:ext cx="8393102" cy="12922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en-US" altLang="zh-CN" sz="6000" b="1" spc="160"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3</a:t>
            </a:r>
            <a:r>
              <a:rPr lang="zh-CN" altLang="en-US" sz="6000" b="1" spc="160"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.1</a:t>
            </a:r>
            <a:r>
              <a:rPr lang="zh-CN" altLang="en-US" sz="60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点</a:t>
            </a:r>
            <a:r>
              <a:rPr lang="zh-CN" altLang="en-US" sz="6000" b="1" spc="160"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到点协议</a:t>
            </a:r>
            <a:endParaRPr lang="zh-CN" altLang="en-US" sz="60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endParaRPr lang="zh-CN" altLang="en-US" sz="24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33900"/>
            <a:ext cx="3948938" cy="492125"/>
          </a:xfrm>
          <a:prstGeom prst="rect">
            <a:avLst/>
          </a:prstGeom>
          <a:noFill/>
        </p:spPr>
        <p:txBody>
          <a:bodyPr wrap="square" lIns="0" tIns="0" rIns="0" bIns="0" rtlCol="0" anchor="ctr">
            <a:spAutoFit/>
          </a:bodyPr>
          <a:lstStyle/>
          <a:p>
            <a:pPr algn="ctr"/>
            <a:r>
              <a:rPr sz="3200" dirty="0">
                <a:solidFill>
                  <a:schemeClr val="tx1">
                    <a:lumMod val="85000"/>
                    <a:lumOff val="15000"/>
                  </a:schemeClr>
                </a:solidFill>
                <a:latin typeface="印品黑体" panose="00000500000000000000" pitchFamily="2" charset="-122"/>
                <a:ea typeface="方正正粗黑简体" panose="02000000000000000000" pitchFamily="2" charset="-122"/>
                <a:sym typeface="Arial" panose="020B0604020202020204" pitchFamily="34" charset="0"/>
              </a:rPr>
              <a:t>学习目标</a:t>
            </a: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153" name="五边形 2"/>
          <p:cNvSpPr>
            <a:spLocks noChangeArrowheads="1"/>
          </p:cNvSpPr>
          <p:nvPr/>
        </p:nvSpPr>
        <p:spPr bwMode="auto">
          <a:xfrm>
            <a:off x="3303135" y="1908705"/>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8" name="五边形 2"/>
          <p:cNvSpPr>
            <a:spLocks noChangeArrowheads="1"/>
          </p:cNvSpPr>
          <p:nvPr/>
        </p:nvSpPr>
        <p:spPr bwMode="auto">
          <a:xfrm>
            <a:off x="3303135" y="2574820"/>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9" name="五边形 2"/>
          <p:cNvSpPr>
            <a:spLocks noChangeArrowheads="1"/>
          </p:cNvSpPr>
          <p:nvPr/>
        </p:nvSpPr>
        <p:spPr bwMode="auto">
          <a:xfrm>
            <a:off x="3303135" y="3240935"/>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0" name="五边形 2"/>
          <p:cNvSpPr>
            <a:spLocks noChangeArrowheads="1"/>
          </p:cNvSpPr>
          <p:nvPr/>
        </p:nvSpPr>
        <p:spPr bwMode="auto">
          <a:xfrm>
            <a:off x="3303135" y="4608725"/>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2" name="五边形 2"/>
          <p:cNvSpPr>
            <a:spLocks noChangeArrowheads="1"/>
          </p:cNvSpPr>
          <p:nvPr/>
        </p:nvSpPr>
        <p:spPr bwMode="auto">
          <a:xfrm>
            <a:off x="3303135" y="3924830"/>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00" name="文本框 99"/>
          <p:cNvSpPr txBox="1"/>
          <p:nvPr/>
        </p:nvSpPr>
        <p:spPr>
          <a:xfrm>
            <a:off x="3951470" y="1858540"/>
            <a:ext cx="3315335" cy="400110"/>
          </a:xfrm>
          <a:prstGeom prst="rect">
            <a:avLst/>
          </a:prstGeom>
          <a:noFill/>
          <a:ln w="9525">
            <a:noFill/>
          </a:ln>
        </p:spPr>
        <p:txBody>
          <a:bodyPr wrap="square">
            <a:spAutoFit/>
          </a:bodyPr>
          <a:lstStyle/>
          <a:p>
            <a:pPr marL="266700" lvl="0" indent="-266700"/>
            <a:r>
              <a:rPr lang="zh-CN" altLang="zh-CN" sz="2000" kern="100" dirty="0">
                <a:latin typeface="等线" panose="02010600030101010101" pitchFamily="2" charset="-122"/>
                <a:ea typeface="仿宋" panose="02010609060101010101" pitchFamily="49" charset="-122"/>
                <a:cs typeface="楷体" panose="02010609060101010101" pitchFamily="49" charset="-122"/>
              </a:rPr>
              <a:t>理解</a:t>
            </a:r>
            <a:r>
              <a:rPr lang="en-US" altLang="zh-CN" sz="2000" kern="100" dirty="0">
                <a:latin typeface="等线" panose="02010600030101010101" pitchFamily="2" charset="-122"/>
                <a:ea typeface="仿宋" panose="02010609060101010101" pitchFamily="49" charset="-122"/>
                <a:cs typeface="楷体" panose="02010609060101010101" pitchFamily="49" charset="-122"/>
              </a:rPr>
              <a:t>PPP</a:t>
            </a:r>
            <a:r>
              <a:rPr lang="zh-CN" altLang="zh-CN" sz="2000" kern="100" dirty="0">
                <a:latin typeface="等线" panose="02010600030101010101" pitchFamily="2" charset="-122"/>
                <a:ea typeface="仿宋" panose="02010609060101010101" pitchFamily="49" charset="-122"/>
                <a:cs typeface="楷体" panose="02010609060101010101" pitchFamily="49" charset="-122"/>
              </a:rPr>
              <a:t>的原理</a:t>
            </a:r>
            <a:r>
              <a:rPr lang="zh-CN" altLang="zh-CN" sz="2000" kern="100" dirty="0" smtClean="0">
                <a:latin typeface="等线" panose="02010600030101010101" pitchFamily="2" charset="-122"/>
                <a:ea typeface="仿宋" panose="02010609060101010101" pitchFamily="49" charset="-122"/>
                <a:cs typeface="楷体" panose="02010609060101010101" pitchFamily="49" charset="-122"/>
              </a:rPr>
              <a:t>。</a:t>
            </a:r>
            <a:endParaRPr lang="zh-CN" sz="2000" b="0" dirty="0">
              <a:ea typeface="宋体" panose="02010600030101010101" pitchFamily="2" charset="-122"/>
            </a:endParaRPr>
          </a:p>
        </p:txBody>
      </p:sp>
      <p:sp>
        <p:nvSpPr>
          <p:cNvPr id="4" name="文本框 3"/>
          <p:cNvSpPr txBox="1"/>
          <p:nvPr/>
        </p:nvSpPr>
        <p:spPr>
          <a:xfrm>
            <a:off x="3951470" y="2517670"/>
            <a:ext cx="4315460" cy="398780"/>
          </a:xfrm>
          <a:prstGeom prst="rect">
            <a:avLst/>
          </a:prstGeom>
          <a:noFill/>
          <a:ln w="9525">
            <a:noFill/>
          </a:ln>
        </p:spPr>
        <p:txBody>
          <a:bodyPr wrap="square">
            <a:spAutoFit/>
          </a:bodyPr>
          <a:lstStyle/>
          <a:p>
            <a:pPr marL="266700" indent="-266700">
              <a:buClrTx/>
              <a:buSzTx/>
              <a:buFontTx/>
            </a:pPr>
            <a:r>
              <a:rPr lang="zh-CN" altLang="zh-CN" sz="2000" kern="100" dirty="0">
                <a:latin typeface="等线" panose="02010600030101010101" pitchFamily="2" charset="-122"/>
                <a:ea typeface="仿宋" panose="02010609060101010101" pitchFamily="49" charset="-122"/>
                <a:cs typeface="楷体" panose="02010609060101010101" pitchFamily="49" charset="-122"/>
              </a:rPr>
              <a:t>掌握</a:t>
            </a:r>
            <a:r>
              <a:rPr lang="en-US" altLang="zh-CN" sz="2000" kern="100" dirty="0">
                <a:latin typeface="等线" panose="02010600030101010101" pitchFamily="2" charset="-122"/>
                <a:ea typeface="仿宋" panose="02010609060101010101" pitchFamily="49" charset="-122"/>
                <a:cs typeface="楷体" panose="02010609060101010101" pitchFamily="49" charset="-122"/>
              </a:rPr>
              <a:t>PPP</a:t>
            </a:r>
            <a:r>
              <a:rPr lang="zh-CN" altLang="zh-CN" sz="2000" kern="100" dirty="0">
                <a:latin typeface="等线" panose="02010600030101010101" pitchFamily="2" charset="-122"/>
                <a:ea typeface="仿宋" panose="02010609060101010101" pitchFamily="49" charset="-122"/>
                <a:cs typeface="楷体" panose="02010609060101010101" pitchFamily="49" charset="-122"/>
              </a:rPr>
              <a:t>的概念和配置</a:t>
            </a:r>
            <a:r>
              <a:rPr lang="zh-CN" sz="2000" dirty="0" smtClean="0">
                <a:sym typeface="+mn-ea"/>
              </a:rPr>
              <a:t>。</a:t>
            </a:r>
            <a:endParaRPr lang="zh-CN" sz="2000" dirty="0">
              <a:sym typeface="+mn-ea"/>
            </a:endParaRPr>
          </a:p>
        </p:txBody>
      </p:sp>
      <p:sp>
        <p:nvSpPr>
          <p:cNvPr id="5" name="文本框 4"/>
          <p:cNvSpPr txBox="1"/>
          <p:nvPr/>
        </p:nvSpPr>
        <p:spPr>
          <a:xfrm>
            <a:off x="3951470" y="3193310"/>
            <a:ext cx="5808345" cy="398780"/>
          </a:xfrm>
          <a:prstGeom prst="rect">
            <a:avLst/>
          </a:prstGeom>
          <a:noFill/>
          <a:ln w="9525">
            <a:noFill/>
          </a:ln>
        </p:spPr>
        <p:txBody>
          <a:bodyPr wrap="square">
            <a:spAutoFit/>
          </a:bodyPr>
          <a:lstStyle/>
          <a:p>
            <a:pPr marL="266700" indent="-266700">
              <a:buClrTx/>
              <a:buSzTx/>
              <a:buFontTx/>
            </a:pPr>
            <a:r>
              <a:rPr lang="zh-CN" altLang="zh-CN" sz="2000" kern="100" dirty="0">
                <a:latin typeface="等线" panose="02010600030101010101" pitchFamily="2" charset="-122"/>
                <a:ea typeface="仿宋" panose="02010609060101010101" pitchFamily="49" charset="-122"/>
                <a:cs typeface="楷体" panose="02010609060101010101" pitchFamily="49" charset="-122"/>
              </a:rPr>
              <a:t>理解</a:t>
            </a:r>
            <a:r>
              <a:rPr lang="en-US" altLang="zh-CN" sz="2000" kern="100" dirty="0">
                <a:latin typeface="等线" panose="02010600030101010101" pitchFamily="2" charset="-122"/>
                <a:ea typeface="仿宋" panose="02010609060101010101" pitchFamily="49" charset="-122"/>
                <a:cs typeface="楷体" panose="02010609060101010101" pitchFamily="49" charset="-122"/>
              </a:rPr>
              <a:t>PAP</a:t>
            </a:r>
            <a:r>
              <a:rPr lang="zh-CN" altLang="zh-CN" sz="2000" kern="100" dirty="0">
                <a:latin typeface="等线" panose="02010600030101010101" pitchFamily="2" charset="-122"/>
                <a:ea typeface="仿宋" panose="02010609060101010101" pitchFamily="49" charset="-122"/>
                <a:cs typeface="楷体" panose="02010609060101010101" pitchFamily="49" charset="-122"/>
              </a:rPr>
              <a:t>和</a:t>
            </a:r>
            <a:r>
              <a:rPr lang="en-US" altLang="zh-CN" sz="2000" kern="100" dirty="0">
                <a:latin typeface="等线" panose="02010600030101010101" pitchFamily="2" charset="-122"/>
                <a:ea typeface="仿宋" panose="02010609060101010101" pitchFamily="49" charset="-122"/>
                <a:cs typeface="楷体" panose="02010609060101010101" pitchFamily="49" charset="-122"/>
              </a:rPr>
              <a:t>CHAP</a:t>
            </a:r>
            <a:r>
              <a:rPr lang="zh-CN" altLang="zh-CN" sz="2000" kern="100" dirty="0">
                <a:latin typeface="等线" panose="02010600030101010101" pitchFamily="2" charset="-122"/>
                <a:ea typeface="仿宋" panose="02010609060101010101" pitchFamily="49" charset="-122"/>
                <a:cs typeface="楷体" panose="02010609060101010101" pitchFamily="49" charset="-122"/>
              </a:rPr>
              <a:t>认证的原理</a:t>
            </a:r>
            <a:r>
              <a:rPr lang="zh-CN" sz="2000" dirty="0" smtClean="0">
                <a:sym typeface="+mn-ea"/>
              </a:rPr>
              <a:t>。</a:t>
            </a:r>
            <a:endParaRPr lang="zh-CN" sz="2000" dirty="0">
              <a:sym typeface="+mn-ea"/>
            </a:endParaRPr>
          </a:p>
        </p:txBody>
      </p:sp>
      <p:sp>
        <p:nvSpPr>
          <p:cNvPr id="6" name="文本框 5"/>
          <p:cNvSpPr txBox="1"/>
          <p:nvPr/>
        </p:nvSpPr>
        <p:spPr>
          <a:xfrm>
            <a:off x="3951470" y="3868950"/>
            <a:ext cx="5080000" cy="398780"/>
          </a:xfrm>
          <a:prstGeom prst="rect">
            <a:avLst/>
          </a:prstGeom>
          <a:noFill/>
          <a:ln w="9525">
            <a:noFill/>
          </a:ln>
        </p:spPr>
        <p:txBody>
          <a:bodyPr wrap="square">
            <a:spAutoFit/>
          </a:bodyPr>
          <a:lstStyle/>
          <a:p>
            <a:pPr marL="266700" indent="-266700">
              <a:buClrTx/>
              <a:buSzTx/>
              <a:buFontTx/>
            </a:pPr>
            <a:r>
              <a:rPr lang="zh-CN" altLang="zh-CN" sz="2000" kern="100" dirty="0">
                <a:latin typeface="等线" panose="02010600030101010101" pitchFamily="2" charset="-122"/>
                <a:ea typeface="仿宋" panose="02010609060101010101" pitchFamily="49" charset="-122"/>
                <a:cs typeface="楷体" panose="02010609060101010101" pitchFamily="49" charset="-122"/>
              </a:rPr>
              <a:t>掌握简单的</a:t>
            </a:r>
            <a:r>
              <a:rPr lang="en-US" altLang="zh-CN" sz="2000" kern="100" dirty="0">
                <a:latin typeface="等线" panose="02010600030101010101" pitchFamily="2" charset="-122"/>
                <a:ea typeface="仿宋" panose="02010609060101010101" pitchFamily="49" charset="-122"/>
                <a:cs typeface="楷体" panose="02010609060101010101" pitchFamily="49" charset="-122"/>
              </a:rPr>
              <a:t>WAN</a:t>
            </a:r>
            <a:r>
              <a:rPr lang="zh-CN" altLang="zh-CN" sz="2000" kern="100" dirty="0">
                <a:latin typeface="等线" panose="02010600030101010101" pitchFamily="2" charset="-122"/>
                <a:ea typeface="仿宋" panose="02010609060101010101" pitchFamily="49" charset="-122"/>
                <a:cs typeface="楷体" panose="02010609060101010101" pitchFamily="49" charset="-122"/>
              </a:rPr>
              <a:t>链路故障排除</a:t>
            </a:r>
            <a:r>
              <a:rPr lang="zh-CN" sz="2000" dirty="0" smtClean="0">
                <a:sym typeface="+mn-ea"/>
              </a:rPr>
              <a:t>。</a:t>
            </a:r>
            <a:endParaRPr lang="zh-CN" sz="2000" dirty="0">
              <a:sym typeface="+mn-ea"/>
            </a:endParaRPr>
          </a:p>
        </p:txBody>
      </p:sp>
      <p:sp>
        <p:nvSpPr>
          <p:cNvPr id="7" name="文本框 6"/>
          <p:cNvSpPr txBox="1"/>
          <p:nvPr/>
        </p:nvSpPr>
        <p:spPr>
          <a:xfrm>
            <a:off x="3951470" y="4578245"/>
            <a:ext cx="5080000" cy="398780"/>
          </a:xfrm>
          <a:prstGeom prst="rect">
            <a:avLst/>
          </a:prstGeom>
          <a:noFill/>
          <a:ln w="9525">
            <a:noFill/>
          </a:ln>
        </p:spPr>
        <p:txBody>
          <a:bodyPr wrap="square">
            <a:spAutoFit/>
          </a:bodyPr>
          <a:lstStyle/>
          <a:p>
            <a:pPr marL="266700" lvl="0" indent="-266700"/>
            <a:r>
              <a:rPr lang="zh-CN" altLang="zh-CN" sz="2000" kern="100" dirty="0">
                <a:latin typeface="等线" panose="02010600030101010101" pitchFamily="2" charset="-122"/>
                <a:ea typeface="仿宋" panose="02010609060101010101" pitchFamily="49" charset="-122"/>
                <a:cs typeface="楷体" panose="02010609060101010101" pitchFamily="49" charset="-122"/>
              </a:rPr>
              <a:t>熟练掌握</a:t>
            </a:r>
            <a:r>
              <a:rPr lang="en-US" altLang="zh-CN" sz="2000" kern="100" dirty="0">
                <a:latin typeface="等线" panose="02010600030101010101" pitchFamily="2" charset="-122"/>
                <a:ea typeface="仿宋" panose="02010609060101010101" pitchFamily="49" charset="-122"/>
                <a:cs typeface="楷体" panose="02010609060101010101" pitchFamily="49" charset="-122"/>
              </a:rPr>
              <a:t>PAP</a:t>
            </a:r>
            <a:r>
              <a:rPr lang="zh-CN" altLang="zh-CN" sz="2000" kern="100" dirty="0">
                <a:latin typeface="等线" panose="02010600030101010101" pitchFamily="2" charset="-122"/>
                <a:ea typeface="仿宋" panose="02010609060101010101" pitchFamily="49" charset="-122"/>
                <a:cs typeface="楷体" panose="02010609060101010101" pitchFamily="49" charset="-122"/>
              </a:rPr>
              <a:t>和</a:t>
            </a:r>
            <a:r>
              <a:rPr lang="en-US" altLang="zh-CN" sz="2000" kern="100" dirty="0">
                <a:latin typeface="等线" panose="02010600030101010101" pitchFamily="2" charset="-122"/>
                <a:ea typeface="仿宋" panose="02010609060101010101" pitchFamily="49" charset="-122"/>
                <a:cs typeface="楷体" panose="02010609060101010101" pitchFamily="49" charset="-122"/>
              </a:rPr>
              <a:t>CHAP</a:t>
            </a:r>
            <a:r>
              <a:rPr lang="zh-CN" altLang="zh-CN" sz="2000" kern="100" dirty="0">
                <a:latin typeface="等线" panose="02010600030101010101" pitchFamily="2" charset="-122"/>
                <a:ea typeface="仿宋" panose="02010609060101010101" pitchFamily="49" charset="-122"/>
                <a:cs typeface="楷体" panose="02010609060101010101" pitchFamily="49" charset="-122"/>
              </a:rPr>
              <a:t>认证的配置及验证</a:t>
            </a:r>
            <a:r>
              <a:rPr lang="zh-CN" sz="2000" dirty="0" smtClean="0">
                <a:sym typeface="+mn-ea"/>
              </a:rPr>
              <a:t>。</a:t>
            </a:r>
            <a:endParaRPr lang="zh-CN" sz="2000" dirty="0">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33741"/>
            <a:ext cx="3948938" cy="492443"/>
          </a:xfrm>
          <a:prstGeom prst="rect">
            <a:avLst/>
          </a:prstGeom>
          <a:noFill/>
        </p:spPr>
        <p:txBody>
          <a:bodyPr wrap="square" lIns="0" tIns="0" rIns="0" bIns="0" rtlCol="0" anchor="ctr">
            <a:spAutoFit/>
          </a:bodyPr>
          <a:lstStyle/>
          <a:p>
            <a:pPr algn="ctr"/>
            <a:r>
              <a:rPr lang="zh-CN" altLang="en-US" sz="32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认识</a:t>
            </a:r>
            <a:r>
              <a:rPr lang="en-US" altLang="zh-CN" sz="32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WAN</a:t>
            </a:r>
            <a:endParaRPr lang="zh-CN" altLang="en-US"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958455" y="2204885"/>
            <a:ext cx="5030430" cy="2805908"/>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457200">
              <a:lnSpc>
                <a:spcPct val="150000"/>
              </a:lnSpc>
              <a:spcBef>
                <a:spcPts val="900"/>
              </a:spcBef>
              <a:buNone/>
            </a:pPr>
            <a:r>
              <a:rPr lang="zh-CN" altLang="zh-CN" sz="2000" dirty="0">
                <a:latin typeface="新宋体" panose="02010609030101010101" pitchFamily="49" charset="-122"/>
                <a:ea typeface="新宋体" panose="02010609030101010101" pitchFamily="49" charset="-122"/>
              </a:rPr>
              <a:t>广域网（</a:t>
            </a:r>
            <a:r>
              <a:rPr lang="en-US" altLang="zh-CN" sz="2000" dirty="0">
                <a:latin typeface="新宋体" panose="02010609030101010101" pitchFamily="49" charset="-122"/>
                <a:ea typeface="新宋体" panose="02010609030101010101" pitchFamily="49" charset="-122"/>
              </a:rPr>
              <a:t>Wide Area Network</a:t>
            </a:r>
            <a:r>
              <a:rPr lang="zh-CN" altLang="zh-CN" sz="2000" dirty="0">
                <a:latin typeface="新宋体" panose="02010609030101010101" pitchFamily="49" charset="-122"/>
                <a:ea typeface="新宋体" panose="02010609030101010101" pitchFamily="49" charset="-122"/>
              </a:rPr>
              <a:t>，</a:t>
            </a:r>
            <a:r>
              <a:rPr lang="en-US" altLang="zh-CN" sz="2000" dirty="0">
                <a:latin typeface="新宋体" panose="02010609030101010101" pitchFamily="49" charset="-122"/>
                <a:ea typeface="新宋体" panose="02010609030101010101" pitchFamily="49" charset="-122"/>
              </a:rPr>
              <a:t>WAN</a:t>
            </a:r>
            <a:r>
              <a:rPr lang="zh-CN" altLang="zh-CN" sz="2000" dirty="0">
                <a:latin typeface="新宋体" panose="02010609030101010101" pitchFamily="49" charset="-122"/>
                <a:ea typeface="新宋体" panose="02010609030101010101" pitchFamily="49" charset="-122"/>
              </a:rPr>
              <a:t>）是连接不同地区局域网或城域网计算机通信的远程网，通常跨接很大的物理范围，所覆盖的范围从几十公里到几千公里，它能连接多个地区、城市和国家，提供远距离通信，形成国际性的远程网络。</a:t>
            </a:r>
            <a:endParaRPr lang="zh-CN" altLang="en-US" sz="2000" dirty="0">
              <a:latin typeface="新宋体" panose="02010609030101010101" pitchFamily="49" charset="-122"/>
              <a:ea typeface="新宋体" panose="02010609030101010101" pitchFamily="49" charset="-122"/>
            </a:endParaRPr>
          </a:p>
        </p:txBody>
      </p:sp>
      <p:pic>
        <p:nvPicPr>
          <p:cNvPr id="1026" name="Picture 2" descr="企业组网，MPLS，SD-WAN，专线"/>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375" y="1486119"/>
            <a:ext cx="5651280" cy="40590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43776" y="397781"/>
            <a:ext cx="3948938" cy="307777"/>
          </a:xfrm>
          <a:prstGeom prst="rect">
            <a:avLst/>
          </a:prstGeom>
          <a:noFill/>
        </p:spPr>
        <p:txBody>
          <a:bodyPr wrap="square" lIns="0" tIns="0" rIns="0" bIns="0" rtlCol="0" anchor="ctr">
            <a:spAutoFit/>
          </a:bodyPr>
          <a:lstStyle/>
          <a:p>
            <a:pPr algn="ctr"/>
            <a:r>
              <a:rPr lang="en-US" altLang="zh-CN" sz="20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认识点到点协议</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1160145" y="1456055"/>
            <a:ext cx="4668030" cy="3895725"/>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457200" algn="just">
              <a:lnSpc>
                <a:spcPct val="150000"/>
              </a:lnSpc>
              <a:spcBef>
                <a:spcPts val="900"/>
              </a:spcBef>
              <a:buNone/>
            </a:pPr>
            <a:r>
              <a:rPr lang="zh-CN" altLang="zh-CN" sz="2800" dirty="0">
                <a:latin typeface="新宋体" panose="02010609030101010101" pitchFamily="49" charset="-122"/>
                <a:ea typeface="新宋体" panose="02010609030101010101" pitchFamily="49" charset="-122"/>
              </a:rPr>
              <a:t>点对点协议（</a:t>
            </a:r>
            <a:r>
              <a:rPr lang="en-US" altLang="zh-CN" sz="2800" dirty="0">
                <a:latin typeface="新宋体" panose="02010609030101010101" pitchFamily="49" charset="-122"/>
                <a:ea typeface="新宋体" panose="02010609030101010101" pitchFamily="49" charset="-122"/>
              </a:rPr>
              <a:t>PPP</a:t>
            </a:r>
            <a:r>
              <a:rPr lang="zh-CN" altLang="zh-CN" sz="2800" dirty="0">
                <a:latin typeface="新宋体" panose="02010609030101010101" pitchFamily="49" charset="-122"/>
                <a:ea typeface="新宋体" panose="02010609030101010101" pitchFamily="49" charset="-122"/>
              </a:rPr>
              <a:t>）是串行链路上的一种封装协议，为不同厂商的设备互联提供了可能，并且支持验证、多链路捆绑、回拨和压缩等功能。</a:t>
            </a:r>
            <a:endParaRPr lang="zh-CN" altLang="en-US" sz="2800" dirty="0">
              <a:latin typeface="新宋体" panose="02010609030101010101" pitchFamily="49" charset="-122"/>
              <a:ea typeface="新宋体" panose="02010609030101010101" pitchFamily="49" charset="-122"/>
            </a:endParaRPr>
          </a:p>
        </p:txBody>
      </p:sp>
      <p:pic>
        <p:nvPicPr>
          <p:cNvPr id="4" name="图片 3"/>
          <p:cNvPicPr>
            <a:picLocks noChangeAspect="1"/>
          </p:cNvPicPr>
          <p:nvPr/>
        </p:nvPicPr>
        <p:blipFill>
          <a:blip r:embed="rId3"/>
          <a:stretch>
            <a:fillRect/>
          </a:stretch>
        </p:blipFill>
        <p:spPr>
          <a:xfrm>
            <a:off x="6008535" y="1457260"/>
            <a:ext cx="6115050" cy="3895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657855" y="1632365"/>
            <a:ext cx="5771520" cy="4380100"/>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0">
              <a:buNone/>
            </a:pPr>
            <a:r>
              <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PPP</a:t>
            </a: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协议的常见</a:t>
            </a:r>
            <a:r>
              <a:rPr lang="zh-CN"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a:t>
            </a:r>
            <a:r>
              <a:rPr lang="zh-CN"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a:p>
            <a:pPr algn="just">
              <a:buFont typeface="Wingdings" panose="05000000000000000000" pitchFamily="2" charset="2"/>
              <a:buChar char="Ø"/>
            </a:pPr>
            <a:r>
              <a:rPr lang="en-US" altLang="zh-CN" sz="20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PPP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具有动态分配</a:t>
            </a:r>
            <a:r>
              <a:rPr lang="en-US"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IP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地址的能力，允许在连接时刻协商</a:t>
            </a:r>
            <a:r>
              <a:rPr lang="en-US"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IP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地址；</a:t>
            </a:r>
          </a:p>
          <a:p>
            <a:pPr algn="just">
              <a:buFont typeface="Wingdings" panose="05000000000000000000" pitchFamily="2" charset="2"/>
              <a:buChar char="Ø"/>
            </a:pPr>
            <a:r>
              <a:rPr lang="en-US" altLang="zh-CN" sz="20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PPP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支持多种网络协议，比如</a:t>
            </a:r>
            <a:r>
              <a:rPr lang="en-US"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TCP/IP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a:t>
            </a:r>
            <a:r>
              <a:rPr lang="en-US"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NetBEUI</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a:t>
            </a:r>
            <a:r>
              <a:rPr lang="en-US"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NWLINK</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等；</a:t>
            </a:r>
          </a:p>
          <a:p>
            <a:pPr algn="just">
              <a:buFont typeface="Wingdings" panose="05000000000000000000" pitchFamily="2" charset="2"/>
              <a:buChar char="Ø"/>
            </a:pPr>
            <a:r>
              <a:rPr lang="en-US" altLang="zh-CN" sz="20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PPP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具有错误检测能力，但不具备纠错能力，所以</a:t>
            </a:r>
            <a:r>
              <a:rPr lang="en-US"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PPP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是不可靠传输协议；</a:t>
            </a:r>
          </a:p>
          <a:p>
            <a:pPr algn="just">
              <a:buFont typeface="Wingdings" panose="05000000000000000000" pitchFamily="2" charset="2"/>
              <a:buChar char="Ø"/>
            </a:pPr>
            <a:r>
              <a:rPr lang="zh-CN" altLang="zh-CN" sz="20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无</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重传的机制，网络开销小，速度快。</a:t>
            </a:r>
          </a:p>
          <a:p>
            <a:pPr algn="just">
              <a:buFont typeface="Wingdings" panose="05000000000000000000" pitchFamily="2" charset="2"/>
              <a:buChar char="Ø"/>
            </a:pPr>
            <a:r>
              <a:rPr lang="en-US" altLang="zh-CN" sz="20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PPP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具有身份验证功能。</a:t>
            </a:r>
          </a:p>
          <a:p>
            <a:pPr algn="just">
              <a:buFont typeface="Wingdings" panose="05000000000000000000" pitchFamily="2" charset="2"/>
              <a:buChar char="Ø"/>
            </a:pPr>
            <a:r>
              <a:rPr lang="en-US" altLang="zh-CN" sz="20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PPP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可以用于多种类型的物理介质上，包括串口线、电话线、移动电话和光纤（例如</a:t>
            </a:r>
            <a:r>
              <a:rPr lang="en-US"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SDH</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a:t>
            </a:r>
            <a:r>
              <a:rPr lang="en-US"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PPP</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也用于</a:t>
            </a:r>
            <a:r>
              <a:rPr lang="en-US"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Internet</a:t>
            </a:r>
            <a:r>
              <a:rPr lang="zh-CN" altLang="zh-CN" sz="20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接入。</a:t>
            </a:r>
          </a:p>
        </p:txBody>
      </p:sp>
      <p:pic>
        <p:nvPicPr>
          <p:cNvPr id="9" name="图片 8" descr="&amp;pky8561665966&amp;"/>
          <p:cNvPicPr>
            <a:picLocks noChangeAspect="1"/>
          </p:cNvPicPr>
          <p:nvPr/>
        </p:nvPicPr>
        <p:blipFill>
          <a:blip r:embed="rId3"/>
          <a:stretch>
            <a:fillRect/>
          </a:stretch>
        </p:blipFill>
        <p:spPr>
          <a:xfrm>
            <a:off x="6828790" y="1936750"/>
            <a:ext cx="5040000" cy="3359104"/>
          </a:xfrm>
          <a:prstGeom prst="rect">
            <a:avLst/>
          </a:prstGeom>
        </p:spPr>
      </p:pic>
      <p:sp>
        <p:nvSpPr>
          <p:cNvPr id="10" name="TextBox 8"/>
          <p:cNvSpPr txBox="1"/>
          <p:nvPr/>
        </p:nvSpPr>
        <p:spPr>
          <a:xfrm>
            <a:off x="4443776" y="397781"/>
            <a:ext cx="3948938" cy="307777"/>
          </a:xfrm>
          <a:prstGeom prst="rect">
            <a:avLst/>
          </a:prstGeom>
          <a:noFill/>
        </p:spPr>
        <p:txBody>
          <a:bodyPr wrap="square" lIns="0" tIns="0" rIns="0" bIns="0" rtlCol="0" anchor="ctr">
            <a:spAutoFit/>
          </a:bodyPr>
          <a:lstStyle/>
          <a:p>
            <a:pPr algn="ctr"/>
            <a:r>
              <a:rPr lang="en-US" altLang="zh-CN" sz="20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认识点到点协议</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718185" y="2253615"/>
            <a:ext cx="6492750" cy="3128645"/>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0">
              <a:buNone/>
            </a:pP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PPP</a:t>
            </a:r>
            <a:r>
              <a:rPr lang="zh-CN"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协议三个主要</a:t>
            </a:r>
            <a:r>
              <a:rPr lang="zh-CN"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组件</a:t>
            </a: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zh-CN" sz="24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链路</a:t>
            </a:r>
            <a:r>
              <a:rPr lang="zh-CN"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层封装格式规范，即用于点到点链路上封装数据包的</a:t>
            </a:r>
            <a:r>
              <a:rPr lang="en-US"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HDLC</a:t>
            </a:r>
            <a:r>
              <a:rPr lang="zh-CN"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协议</a:t>
            </a:r>
            <a:r>
              <a:rPr lang="zh-CN" altLang="zh-CN" sz="24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a:t>
            </a:r>
            <a:endParaRPr lang="en-US" altLang="zh-CN" sz="24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a:p>
            <a:pPr>
              <a:buFont typeface="Wingdings" panose="05000000000000000000" pitchFamily="2" charset="2"/>
              <a:buChar char="Ø"/>
            </a:pPr>
            <a:r>
              <a:rPr lang="zh-CN" altLang="zh-CN" sz="24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链路控制</a:t>
            </a:r>
            <a:r>
              <a:rPr lang="zh-CN"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协议，即用于建立、配置和测试数据链路连接的可扩展链路控制协议（</a:t>
            </a:r>
            <a:r>
              <a:rPr lang="en-US"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LCP</a:t>
            </a:r>
            <a:r>
              <a:rPr lang="zh-CN"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a:t>
            </a:r>
            <a:r>
              <a:rPr lang="zh-CN" altLang="zh-CN" sz="24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a:t>
            </a:r>
            <a:endParaRPr lang="en-US" altLang="zh-CN" sz="24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a:p>
            <a:pPr>
              <a:buFont typeface="Wingdings" panose="05000000000000000000" pitchFamily="2" charset="2"/>
              <a:buChar char="Ø"/>
            </a:pPr>
            <a:r>
              <a:rPr lang="zh-CN" altLang="zh-CN" sz="2400" dirty="0" smtClean="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网络</a:t>
            </a:r>
            <a:r>
              <a:rPr lang="zh-CN"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控制协议，即用于建立和配置各种网络层协议的一系列网络控制协议（</a:t>
            </a:r>
            <a:r>
              <a:rPr lang="en-US"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NCP</a:t>
            </a:r>
            <a:r>
              <a:rPr lang="zh-CN"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a:t>
            </a:r>
            <a:r>
              <a:rPr lang="zh-CN" altLang="zh-CN" dirty="0">
                <a:latin typeface="新宋体" panose="02010609030101010101" pitchFamily="49" charset="-122"/>
                <a:ea typeface="新宋体" panose="02010609030101010101" pitchFamily="49" charset="-122"/>
              </a:rPr>
              <a:t>。</a:t>
            </a:r>
          </a:p>
          <a:p>
            <a:pPr marL="0" indent="457200">
              <a:lnSpc>
                <a:spcPct val="150000"/>
              </a:lnSpc>
              <a:spcBef>
                <a:spcPts val="900"/>
              </a:spcBef>
              <a:buNone/>
            </a:pPr>
            <a:endParaRPr lang="zh-CN" altLang="en-US" sz="2000" dirty="0" smtClean="0"/>
          </a:p>
        </p:txBody>
      </p:sp>
      <p:pic>
        <p:nvPicPr>
          <p:cNvPr id="3" name="图片 2"/>
          <p:cNvPicPr>
            <a:picLocks noChangeAspect="1"/>
          </p:cNvPicPr>
          <p:nvPr/>
        </p:nvPicPr>
        <p:blipFill>
          <a:blip r:embed="rId3"/>
          <a:stretch>
            <a:fillRect/>
          </a:stretch>
        </p:blipFill>
        <p:spPr>
          <a:xfrm>
            <a:off x="7033040" y="2534165"/>
            <a:ext cx="5286375" cy="2171700"/>
          </a:xfrm>
          <a:prstGeom prst="rect">
            <a:avLst/>
          </a:prstGeom>
        </p:spPr>
      </p:pic>
      <p:sp>
        <p:nvSpPr>
          <p:cNvPr id="11" name="TextBox 8"/>
          <p:cNvSpPr txBox="1"/>
          <p:nvPr/>
        </p:nvSpPr>
        <p:spPr>
          <a:xfrm>
            <a:off x="4443776" y="397781"/>
            <a:ext cx="3948938" cy="307777"/>
          </a:xfrm>
          <a:prstGeom prst="rect">
            <a:avLst/>
          </a:prstGeom>
          <a:noFill/>
        </p:spPr>
        <p:txBody>
          <a:bodyPr wrap="square" lIns="0" tIns="0" rIns="0" bIns="0" rtlCol="0" anchor="ctr">
            <a:spAutoFit/>
          </a:bodyPr>
          <a:lstStyle/>
          <a:p>
            <a:pPr algn="ctr"/>
            <a:r>
              <a:rPr lang="en-US" altLang="zh-CN" sz="20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认识点到点协议</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33741"/>
            <a:ext cx="3948938" cy="492443"/>
          </a:xfrm>
          <a:prstGeom prst="rect">
            <a:avLst/>
          </a:prstGeom>
          <a:noFill/>
        </p:spPr>
        <p:txBody>
          <a:bodyPr wrap="square" lIns="0" tIns="0" rIns="0" bIns="0" rtlCol="0" anchor="ctr">
            <a:spAutoFit/>
          </a:bodyPr>
          <a:lstStyle/>
          <a:p>
            <a:pPr algn="ctr"/>
            <a:r>
              <a:rPr lang="en-US" altLang="zh-CN" sz="3200" dirty="0">
                <a:solidFill>
                  <a:schemeClr val="bg1">
                    <a:lumMod val="65000"/>
                  </a:schemeClr>
                </a:solidFill>
                <a:latin typeface="印品黑体" panose="00000500000000000000" pitchFamily="2" charset="-122"/>
                <a:ea typeface="方正正粗黑简体" panose="02000000000000000000" pitchFamily="2" charset="-122"/>
                <a:sym typeface="Arial" panose="020B0604020202020204" pitchFamily="34" charset="0"/>
              </a:rPr>
              <a:t>2.</a:t>
            </a:r>
            <a:r>
              <a:rPr lang="zh-CN" altLang="en-US" sz="3200" dirty="0">
                <a:solidFill>
                  <a:schemeClr val="bg1">
                    <a:lumMod val="65000"/>
                  </a:schemeClr>
                </a:solidFill>
                <a:latin typeface="印品黑体" panose="00000500000000000000" pitchFamily="2" charset="-122"/>
                <a:ea typeface="方正正粗黑简体" panose="02000000000000000000" pitchFamily="2" charset="-122"/>
                <a:sym typeface="Arial" panose="020B0604020202020204" pitchFamily="34" charset="0"/>
              </a:rPr>
              <a:t>计算机网络的定义</a:t>
            </a: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1499535" y="1238811"/>
            <a:ext cx="3607200" cy="523220"/>
          </a:xfrm>
          <a:prstGeom prst="rect">
            <a:avLst/>
          </a:prstGeom>
        </p:spPr>
        <p:txBody>
          <a:bodyPr wrap="square">
            <a:spAutoFit/>
          </a:bodyPr>
          <a:lstStyle/>
          <a:p>
            <a:r>
              <a:rPr lang="en-US" altLang="zh-CN" sz="2800" b="1" dirty="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PPP</a:t>
            </a:r>
            <a:r>
              <a:rPr lang="zh-CN" altLang="zh-CN" sz="2800" b="1" dirty="0">
                <a:solidFill>
                  <a:srgbClr val="3333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协议的帧结构</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993774876"/>
              </p:ext>
            </p:extLst>
          </p:nvPr>
        </p:nvGraphicFramePr>
        <p:xfrm>
          <a:off x="2822175" y="2166898"/>
          <a:ext cx="5771519" cy="487507"/>
        </p:xfrm>
        <a:graphic>
          <a:graphicData uri="http://schemas.openxmlformats.org/drawingml/2006/table">
            <a:tbl>
              <a:tblPr firstRow="1" firstCol="1" bandRow="1">
                <a:tableStyleId>{5C22544A-7EE6-4342-B048-85BDC9FD1C3A}</a:tableStyleId>
              </a:tblPr>
              <a:tblGrid>
                <a:gridCol w="931703">
                  <a:extLst>
                    <a:ext uri="{9D8B030D-6E8A-4147-A177-3AD203B41FA5}">
                      <a16:colId xmlns:a16="http://schemas.microsoft.com/office/drawing/2014/main" val="2428304826"/>
                    </a:ext>
                  </a:extLst>
                </a:gridCol>
                <a:gridCol w="717441">
                  <a:extLst>
                    <a:ext uri="{9D8B030D-6E8A-4147-A177-3AD203B41FA5}">
                      <a16:colId xmlns:a16="http://schemas.microsoft.com/office/drawing/2014/main" val="2155160538"/>
                    </a:ext>
                  </a:extLst>
                </a:gridCol>
                <a:gridCol w="961758">
                  <a:extLst>
                    <a:ext uri="{9D8B030D-6E8A-4147-A177-3AD203B41FA5}">
                      <a16:colId xmlns:a16="http://schemas.microsoft.com/office/drawing/2014/main" val="1116279686"/>
                    </a:ext>
                  </a:extLst>
                </a:gridCol>
                <a:gridCol w="824087">
                  <a:extLst>
                    <a:ext uri="{9D8B030D-6E8A-4147-A177-3AD203B41FA5}">
                      <a16:colId xmlns:a16="http://schemas.microsoft.com/office/drawing/2014/main" val="3557923349"/>
                    </a:ext>
                  </a:extLst>
                </a:gridCol>
                <a:gridCol w="1512443">
                  <a:extLst>
                    <a:ext uri="{9D8B030D-6E8A-4147-A177-3AD203B41FA5}">
                      <a16:colId xmlns:a16="http://schemas.microsoft.com/office/drawing/2014/main" val="347496397"/>
                    </a:ext>
                  </a:extLst>
                </a:gridCol>
                <a:gridCol w="824087">
                  <a:extLst>
                    <a:ext uri="{9D8B030D-6E8A-4147-A177-3AD203B41FA5}">
                      <a16:colId xmlns:a16="http://schemas.microsoft.com/office/drawing/2014/main" val="4134653631"/>
                    </a:ext>
                  </a:extLst>
                </a:gridCol>
              </a:tblGrid>
              <a:tr h="487507">
                <a:tc>
                  <a:txBody>
                    <a:bodyPr/>
                    <a:lstStyle/>
                    <a:p>
                      <a:pPr algn="ctr">
                        <a:lnSpc>
                          <a:spcPct val="150000"/>
                        </a:lnSpc>
                        <a:spcAft>
                          <a:spcPts val="0"/>
                        </a:spcAft>
                      </a:pPr>
                      <a:r>
                        <a:rPr lang="zh-CN" sz="2000" kern="1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标志</a:t>
                      </a:r>
                      <a:endParaRPr lang="zh-CN" sz="2000"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dirty="0">
                          <a:effectLst/>
                          <a:latin typeface="微软雅黑" panose="020B0503020204020204" pitchFamily="34" charset="-122"/>
                          <a:ea typeface="微软雅黑" panose="020B0503020204020204" pitchFamily="34" charset="-122"/>
                        </a:rPr>
                        <a:t>地址</a:t>
                      </a:r>
                      <a:endParaRPr 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控制</a:t>
                      </a:r>
                      <a:endParaRPr lang="zh-CN" sz="2000" kern="1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dirty="0">
                          <a:effectLst/>
                          <a:latin typeface="微软雅黑" panose="020B0503020204020204" pitchFamily="34" charset="-122"/>
                          <a:ea typeface="微软雅黑" panose="020B0503020204020204" pitchFamily="34" charset="-122"/>
                        </a:rPr>
                        <a:t>协议</a:t>
                      </a:r>
                      <a:endParaRPr 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kern="100" dirty="0">
                          <a:effectLst/>
                          <a:latin typeface="微软雅黑" panose="020B0503020204020204" pitchFamily="34" charset="-122"/>
                          <a:ea typeface="微软雅黑" panose="020B0503020204020204" pitchFamily="34" charset="-122"/>
                        </a:rPr>
                        <a:t>数据</a:t>
                      </a:r>
                      <a:endParaRPr 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kern="100" dirty="0">
                          <a:effectLst/>
                          <a:latin typeface="微软雅黑" panose="020B0503020204020204" pitchFamily="34" charset="-122"/>
                          <a:ea typeface="微软雅黑" panose="020B0503020204020204" pitchFamily="34" charset="-122"/>
                        </a:rPr>
                        <a:t>FCS</a:t>
                      </a:r>
                      <a:endParaRPr 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1221363026"/>
                  </a:ext>
                </a:extLst>
              </a:tr>
            </a:tbl>
          </a:graphicData>
        </a:graphic>
      </p:graphicFrame>
      <p:sp>
        <p:nvSpPr>
          <p:cNvPr id="5" name="矩形 4"/>
          <p:cNvSpPr/>
          <p:nvPr/>
        </p:nvSpPr>
        <p:spPr>
          <a:xfrm>
            <a:off x="1379295" y="2894885"/>
            <a:ext cx="10100160" cy="3785652"/>
          </a:xfrm>
          <a:prstGeom prst="rect">
            <a:avLst/>
          </a:prstGeom>
        </p:spPr>
        <p:txBody>
          <a:bodyPr wrap="square">
            <a:spAutoFit/>
          </a:bodyPr>
          <a:lstStyle/>
          <a:p>
            <a:pPr marL="342900" indent="-342900" algn="just">
              <a:lnSpc>
                <a:spcPct val="150000"/>
              </a:lnSpc>
              <a:spcAft>
                <a:spcPts val="0"/>
              </a:spcAft>
              <a:buFont typeface="Wingdings" panose="05000000000000000000" pitchFamily="2" charset="2"/>
              <a:buChar char="u"/>
            </a:pP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PPP</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协议采用</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7EH</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01111110</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）作为一帧的开始或结束标志，占</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1</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个字节</a:t>
            </a: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a:t>
            </a:r>
            <a:endParaRPr lang="en-US"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endParaRPr>
          </a:p>
          <a:p>
            <a:pPr marL="342900" indent="-342900" algn="just">
              <a:lnSpc>
                <a:spcPct val="150000"/>
              </a:lnSpc>
              <a:spcAft>
                <a:spcPts val="0"/>
              </a:spcAft>
              <a:buFont typeface="Wingdings" panose="05000000000000000000" pitchFamily="2" charset="2"/>
              <a:buChar char="u"/>
            </a:pP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地址</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由标准广播地址（</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0xFF</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）组成，占</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1</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个字节</a:t>
            </a: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a:t>
            </a:r>
            <a:endParaRPr lang="en-US"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endParaRPr>
          </a:p>
          <a:p>
            <a:pPr marL="342900" indent="-342900" algn="just">
              <a:lnSpc>
                <a:spcPct val="150000"/>
              </a:lnSpc>
              <a:spcAft>
                <a:spcPts val="0"/>
              </a:spcAft>
              <a:buFont typeface="Wingdings" panose="05000000000000000000" pitchFamily="2" charset="2"/>
              <a:buChar char="u"/>
            </a:pP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控制</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由二进制序列“</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00000011</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”，要求以不排序的帧传输用户数据</a:t>
            </a: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a:t>
            </a:r>
            <a:endParaRPr lang="en-US"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endParaRPr>
          </a:p>
          <a:p>
            <a:pPr marL="342900" indent="-342900" algn="just">
              <a:lnSpc>
                <a:spcPct val="150000"/>
              </a:lnSpc>
              <a:spcAft>
                <a:spcPts val="0"/>
              </a:spcAft>
              <a:buFont typeface="Wingdings" panose="05000000000000000000" pitchFamily="2" charset="2"/>
              <a:buChar char="u"/>
            </a:pP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协议</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域占两个字节，用于标识帧的数据字段中封装的协议</a:t>
            </a: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a:t>
            </a:r>
            <a:endParaRPr lang="en-US"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endParaRPr>
          </a:p>
          <a:p>
            <a:pPr marL="342900" indent="-342900" algn="just">
              <a:lnSpc>
                <a:spcPct val="150000"/>
              </a:lnSpc>
              <a:spcAft>
                <a:spcPts val="0"/>
              </a:spcAft>
              <a:buFont typeface="Wingdings" panose="05000000000000000000" pitchFamily="2" charset="2"/>
              <a:buChar char="u"/>
            </a:pP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数据</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由</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0</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或多个字节，包含协议字段中指定协议的数据包，数据字段的默认最大长度为</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1500</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字节</a:t>
            </a: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a:t>
            </a:r>
            <a:endParaRPr lang="en-US"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endParaRPr>
          </a:p>
          <a:p>
            <a:pPr marL="342900" indent="-342900" algn="just">
              <a:lnSpc>
                <a:spcPct val="150000"/>
              </a:lnSpc>
              <a:spcAft>
                <a:spcPts val="0"/>
              </a:spcAft>
              <a:buFont typeface="Wingdings" panose="05000000000000000000" pitchFamily="2" charset="2"/>
              <a:buChar char="u"/>
            </a:pPr>
            <a:r>
              <a:rPr lang="zh-CN" altLang="zh-CN" sz="2000"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帧</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校验序列（</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FCS</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）也为两个字节，它用于对信息域的校验，用于检查</a:t>
            </a:r>
            <a:r>
              <a:rPr lang="en-US"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PPP</a:t>
            </a:r>
            <a:r>
              <a:rPr lang="zh-CN" altLang="zh-CN" sz="20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协议帧的比特电平错误。</a:t>
            </a:r>
            <a:endParaRPr lang="zh-CN" altLang="zh-CN" sz="2000" kern="100" dirty="0">
              <a:effectLst/>
              <a:latin typeface="新宋体" panose="02010609030101010101" pitchFamily="49" charset="-122"/>
              <a:ea typeface="新宋体" panose="02010609030101010101" pitchFamily="49"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64519"/>
            <a:ext cx="3948938" cy="430887"/>
          </a:xfrm>
          <a:prstGeom prst="rect">
            <a:avLst/>
          </a:prstGeom>
          <a:noFill/>
        </p:spPr>
        <p:txBody>
          <a:bodyPr wrap="square" lIns="0" tIns="0" rIns="0" bIns="0" rtlCol="0" anchor="ctr">
            <a:spAutoFit/>
          </a:bodyPr>
          <a:lstStyle/>
          <a:p>
            <a:pPr algn="ctr"/>
            <a:r>
              <a:rPr lang="en-US" altLang="zh-CN"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2.PPP</a:t>
            </a:r>
            <a:r>
              <a:rPr lang="zh-CN" altLang="en-US" sz="2800" b="1" dirty="0" smtClean="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协议应用</a:t>
            </a:r>
            <a:endParaRPr lang="zh-CN" altLang="en-US" sz="2800" b="1"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1259055" y="2173445"/>
            <a:ext cx="6613200" cy="1563119"/>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a:buFont typeface="Wingdings" panose="05000000000000000000" pitchFamily="2" charset="2"/>
              <a:buChar char="n"/>
            </a:pPr>
            <a:r>
              <a:rPr lang="zh-CN" altLang="zh-CN" sz="2400" dirty="0">
                <a:latin typeface="新宋体" panose="02010609030101010101" pitchFamily="49" charset="-122"/>
                <a:ea typeface="新宋体" panose="02010609030101010101" pitchFamily="49" charset="-122"/>
              </a:rPr>
              <a:t>在串行链路上，一端是数据终端设备（</a:t>
            </a:r>
            <a:r>
              <a:rPr lang="en-US" altLang="zh-CN" sz="2400" dirty="0">
                <a:latin typeface="新宋体" panose="02010609030101010101" pitchFamily="49" charset="-122"/>
                <a:ea typeface="新宋体" panose="02010609030101010101" pitchFamily="49" charset="-122"/>
              </a:rPr>
              <a:t>DTE</a:t>
            </a:r>
            <a:r>
              <a:rPr lang="zh-CN" altLang="zh-CN" sz="2400" dirty="0">
                <a:latin typeface="新宋体" panose="02010609030101010101" pitchFamily="49" charset="-122"/>
                <a:ea typeface="新宋体" panose="02010609030101010101" pitchFamily="49" charset="-122"/>
              </a:rPr>
              <a:t>），另一端必然是数据通信设备（</a:t>
            </a:r>
            <a:r>
              <a:rPr lang="en-US" altLang="zh-CN" sz="2400" dirty="0">
                <a:latin typeface="新宋体" panose="02010609030101010101" pitchFamily="49" charset="-122"/>
                <a:ea typeface="新宋体" panose="02010609030101010101" pitchFamily="49" charset="-122"/>
              </a:rPr>
              <a:t>DCE</a:t>
            </a:r>
            <a:r>
              <a:rPr lang="zh-CN" altLang="zh-CN" sz="2400" dirty="0">
                <a:latin typeface="新宋体" panose="02010609030101010101" pitchFamily="49" charset="-122"/>
                <a:ea typeface="新宋体" panose="02010609030101010101" pitchFamily="49" charset="-122"/>
              </a:rPr>
              <a:t>），</a:t>
            </a:r>
            <a:r>
              <a:rPr lang="en-US" altLang="zh-CN" sz="2400" dirty="0">
                <a:latin typeface="新宋体" panose="02010609030101010101" pitchFamily="49" charset="-122"/>
                <a:ea typeface="新宋体" panose="02010609030101010101" pitchFamily="49" charset="-122"/>
              </a:rPr>
              <a:t>DTE</a:t>
            </a:r>
            <a:r>
              <a:rPr lang="zh-CN" altLang="zh-CN" sz="2400" dirty="0">
                <a:latin typeface="新宋体" panose="02010609030101010101" pitchFamily="49" charset="-122"/>
                <a:ea typeface="新宋体" panose="02010609030101010101" pitchFamily="49" charset="-122"/>
              </a:rPr>
              <a:t>从</a:t>
            </a:r>
            <a:r>
              <a:rPr lang="en-US" altLang="zh-CN" sz="2400" dirty="0">
                <a:latin typeface="新宋体" panose="02010609030101010101" pitchFamily="49" charset="-122"/>
                <a:ea typeface="新宋体" panose="02010609030101010101" pitchFamily="49" charset="-122"/>
              </a:rPr>
              <a:t>DCE</a:t>
            </a:r>
            <a:r>
              <a:rPr lang="zh-CN" altLang="zh-CN" sz="2400" dirty="0">
                <a:latin typeface="新宋体" panose="02010609030101010101" pitchFamily="49" charset="-122"/>
                <a:ea typeface="新宋体" panose="02010609030101010101" pitchFamily="49" charset="-122"/>
              </a:rPr>
              <a:t>学习同步参数（时钟频率），实现数据同步传输</a:t>
            </a:r>
            <a:r>
              <a:rPr lang="zh-CN" altLang="zh-CN" sz="2400" dirty="0" smtClean="0">
                <a:latin typeface="新宋体" panose="02010609030101010101" pitchFamily="49" charset="-122"/>
                <a:ea typeface="新宋体" panose="02010609030101010101" pitchFamily="49" charset="-122"/>
              </a:rPr>
              <a:t>。</a:t>
            </a:r>
            <a:endParaRPr lang="zh-CN" altLang="en-US" sz="2400" dirty="0" smtClean="0">
              <a:latin typeface="新宋体" panose="02010609030101010101" pitchFamily="49" charset="-122"/>
              <a:ea typeface="新宋体" panose="02010609030101010101" pitchFamily="49" charset="-122"/>
            </a:endParaRPr>
          </a:p>
        </p:txBody>
      </p:sp>
      <p:pic>
        <p:nvPicPr>
          <p:cNvPr id="9" name="图片 8"/>
          <p:cNvPicPr/>
          <p:nvPr/>
        </p:nvPicPr>
        <p:blipFill>
          <a:blip r:embed="rId3"/>
          <a:stretch>
            <a:fillRect/>
          </a:stretch>
        </p:blipFill>
        <p:spPr>
          <a:xfrm>
            <a:off x="8713935" y="2353805"/>
            <a:ext cx="3067050" cy="952500"/>
          </a:xfrm>
          <a:prstGeom prst="rect">
            <a:avLst/>
          </a:prstGeom>
        </p:spPr>
      </p:pic>
      <p:sp>
        <p:nvSpPr>
          <p:cNvPr id="3" name="矩形 2"/>
          <p:cNvSpPr/>
          <p:nvPr/>
        </p:nvSpPr>
        <p:spPr>
          <a:xfrm>
            <a:off x="1350967" y="4157405"/>
            <a:ext cx="10308848" cy="858377"/>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u"/>
            </a:pP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【例</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3-1-1</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】实验设备包含</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2</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台</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2811</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路由器，</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1</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条串口连接线。串行链路封装为</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PPP</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，在串行链路的</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DCE</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端设置时钟频率为</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64000</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，正确配置</a:t>
            </a:r>
            <a:r>
              <a:rPr lang="en-US"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IP</a:t>
            </a:r>
            <a:r>
              <a:rPr lang="zh-CN" altLang="zh-CN"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地址，测试连通性</a:t>
            </a:r>
            <a:r>
              <a:rPr lang="zh-CN" altLang="zh-CN" kern="100" dirty="0" smtClean="0">
                <a:solidFill>
                  <a:srgbClr val="333333"/>
                </a:solidFill>
                <a:latin typeface="新宋体" panose="02010609030101010101" pitchFamily="49" charset="-122"/>
                <a:ea typeface="新宋体" panose="02010609030101010101" pitchFamily="49" charset="-122"/>
                <a:cs typeface="Arial" panose="020B0604020202020204" pitchFamily="34" charset="0"/>
              </a:rPr>
              <a:t>。</a:t>
            </a:r>
            <a:endParaRPr lang="zh-CN" altLang="zh-CN" sz="1800" kern="100" dirty="0">
              <a:effectLst/>
              <a:latin typeface="新宋体" panose="02010609030101010101" pitchFamily="49" charset="-122"/>
              <a:ea typeface="新宋体" panose="02010609030101010101" pitchFamily="49" charset="-122"/>
              <a:cs typeface="Times New Roman" panose="02020603050405020304" pitchFamily="18" charset="0"/>
            </a:endParaRPr>
          </a:p>
        </p:txBody>
      </p:sp>
    </p:spTree>
    <p:extLst>
      <p:ext uri="{BB962C8B-B14F-4D97-AF65-F5344CB8AC3E}">
        <p14:creationId xmlns:p14="http://schemas.microsoft.com/office/powerpoint/2010/main" val="2241748107"/>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GU0MmYxNmFlM2M4NThlMzcyNjE0YjU2YjBlMDExMmYifQ=="/>
  <p:tag name="KSO_WPP_MARK_KEY" val="3402244b-5880-4848-954f-93d1fb873ffc"/>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自定义设计方案">
  <a:themeElements>
    <a:clrScheme name="自定义 6">
      <a:dk1>
        <a:sysClr val="windowText" lastClr="000000"/>
      </a:dk1>
      <a:lt1>
        <a:sysClr val="window" lastClr="FFFFFF"/>
      </a:lt1>
      <a:dk2>
        <a:srgbClr val="333F50"/>
      </a:dk2>
      <a:lt2>
        <a:srgbClr val="E7E6E6"/>
      </a:lt2>
      <a:accent1>
        <a:srgbClr val="333F50"/>
      </a:accent1>
      <a:accent2>
        <a:srgbClr val="CA8F45"/>
      </a:accent2>
      <a:accent3>
        <a:srgbClr val="333F50"/>
      </a:accent3>
      <a:accent4>
        <a:srgbClr val="CA8F45"/>
      </a:accent4>
      <a:accent5>
        <a:srgbClr val="333F50"/>
      </a:accent5>
      <a:accent6>
        <a:srgbClr val="CA8F45"/>
      </a:accent6>
      <a:hlink>
        <a:srgbClr val="333F50"/>
      </a:hlink>
      <a:folHlink>
        <a:srgbClr val="CA8F4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1473</Words>
  <Application>Microsoft Office PowerPoint</Application>
  <PresentationFormat>自定义</PresentationFormat>
  <Paragraphs>143</Paragraphs>
  <Slides>18</Slides>
  <Notes>18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等线</vt:lpstr>
      <vt:lpstr>方正正粗黑简体</vt:lpstr>
      <vt:lpstr>仿宋</vt:lpstr>
      <vt:lpstr>楷体</vt:lpstr>
      <vt:lpstr>宋体</vt:lpstr>
      <vt:lpstr>微软雅黑</vt:lpstr>
      <vt:lpstr>新宋体</vt:lpstr>
      <vt:lpstr>印品黑体</vt:lpstr>
      <vt:lpstr>Arial</vt:lpstr>
      <vt:lpstr>Calibri</vt:lpstr>
      <vt:lpstr>Times New Roman</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bt1387</dc:title>
  <dc:creator/>
  <cp:lastModifiedBy/>
  <cp:revision>66</cp:revision>
  <dcterms:created xsi:type="dcterms:W3CDTF">2017-05-11T14:13:00Z</dcterms:created>
  <dcterms:modified xsi:type="dcterms:W3CDTF">2023-01-13T02:28:14Z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0F9A7BAA496E48999D471D08DC363084</vt:lpwstr>
  </property>
  <property fmtid="{D5CDD505-2E9C-101B-9397-08002B2CF9AE}" pid="3" name="KSOProductBuildVer">
    <vt:lpwstr>2052-11.1.0.12763</vt:lpwstr>
  </property>
</Properties>
</file>